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1"/>
    <p:sldMasterId id="2147483852" r:id="rId2"/>
    <p:sldMasterId id="2147483951" r:id="rId3"/>
    <p:sldMasterId id="2147483931" r:id="rId4"/>
    <p:sldMasterId id="2147483971" r:id="rId5"/>
    <p:sldMasterId id="2147483849" r:id="rId6"/>
    <p:sldMasterId id="2147483939" r:id="rId7"/>
    <p:sldMasterId id="2147483980" r:id="rId8"/>
    <p:sldMasterId id="2147483914" r:id="rId9"/>
  </p:sldMasterIdLst>
  <p:notesMasterIdLst>
    <p:notesMasterId r:id="rId22"/>
  </p:notesMasterIdLst>
  <p:handoutMasterIdLst>
    <p:handoutMasterId r:id="rId23"/>
  </p:handoutMasterIdLst>
  <p:sldIdLst>
    <p:sldId id="256" r:id="rId10"/>
    <p:sldId id="258" r:id="rId11"/>
    <p:sldId id="754" r:id="rId12"/>
    <p:sldId id="290" r:id="rId13"/>
    <p:sldId id="364" r:id="rId14"/>
    <p:sldId id="758" r:id="rId15"/>
    <p:sldId id="861" r:id="rId16"/>
    <p:sldId id="849" r:id="rId17"/>
    <p:sldId id="751" r:id="rId18"/>
    <p:sldId id="752" r:id="rId19"/>
    <p:sldId id="846" r:id="rId20"/>
    <p:sldId id="841" r:id="rId21"/>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53F"/>
    <a:srgbClr val="00457C"/>
    <a:srgbClr val="A4A4A6"/>
    <a:srgbClr val="404040"/>
    <a:srgbClr val="00A3DB"/>
    <a:srgbClr val="70BF52"/>
    <a:srgbClr val="368791"/>
    <a:srgbClr val="72983D"/>
    <a:srgbClr val="B9AF9B"/>
    <a:srgbClr val="879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D83A0-B395-4BF5-BB7C-302970497A97}" v="23" dt="2020-01-24T12:36:30.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3" autoAdjust="0"/>
    <p:restoredTop sz="94793"/>
  </p:normalViewPr>
  <p:slideViewPr>
    <p:cSldViewPr snapToGrid="0">
      <p:cViewPr varScale="1">
        <p:scale>
          <a:sx n="77" d="100"/>
          <a:sy n="77" d="100"/>
        </p:scale>
        <p:origin x="648" y="84"/>
      </p:cViewPr>
      <p:guideLst/>
    </p:cSldViewPr>
  </p:slideViewPr>
  <p:notesTextViewPr>
    <p:cViewPr>
      <p:scale>
        <a:sx n="1" d="1"/>
        <a:sy n="1" d="1"/>
      </p:scale>
      <p:origin x="0" y="0"/>
    </p:cViewPr>
  </p:notesTextViewPr>
  <p:sorterViewPr>
    <p:cViewPr>
      <p:scale>
        <a:sx n="42" d="100"/>
        <a:sy n="42"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commentAuthors" Target="commentAuthors.xml"/><Relationship Id="rId32"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 Id="rId8" Type="http://schemas.openxmlformats.org/officeDocument/2006/relationships/slideMaster" Target="slideMasters/slideMaster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M. Putman" userId="753ff705df89bd06" providerId="OrgId" clId="{3ABD83A0-B395-4BF5-BB7C-302970497A97}"/>
    <pc:docChg chg="modSld">
      <pc:chgData name="Nicholas M. Putman" userId="753ff705df89bd06" providerId="OrgId" clId="{3ABD83A0-B395-4BF5-BB7C-302970497A97}" dt="2020-01-28T17:36:36.523" v="0" actId="20577"/>
      <pc:docMkLst>
        <pc:docMk/>
      </pc:docMkLst>
      <pc:sldChg chg="modSp">
        <pc:chgData name="Nicholas M. Putman" userId="753ff705df89bd06" providerId="OrgId" clId="{3ABD83A0-B395-4BF5-BB7C-302970497A97}" dt="2020-01-28T17:36:36.523" v="0" actId="20577"/>
        <pc:sldMkLst>
          <pc:docMk/>
          <pc:sldMk cId="4023623391" sldId="861"/>
        </pc:sldMkLst>
        <pc:spChg chg="mod">
          <ac:chgData name="Nicholas M. Putman" userId="753ff705df89bd06" providerId="OrgId" clId="{3ABD83A0-B395-4BF5-BB7C-302970497A97}" dt="2020-01-28T17:36:36.523" v="0" actId="20577"/>
          <ac:spMkLst>
            <pc:docMk/>
            <pc:sldMk cId="4023623391" sldId="861"/>
            <ac:spMk id="4" creationId="{4EC67BB6-0442-7047-A526-8004984AD97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1/28/2020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1/28/2020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r>
              <a:rPr lang="en-US" b="1" u="sng"/>
              <a:t>Script:</a:t>
            </a:r>
          </a:p>
          <a:p>
            <a:r>
              <a:rPr lang="en-US" b="0" u="none" baseline="0"/>
              <a:t>Some of the more common Content Types are represented in the column on the left.</a:t>
            </a:r>
          </a:p>
          <a:p>
            <a:pPr marL="0" marR="0" lvl="0" indent="0" algn="l" defTabSz="457101" rtl="0" eaLnBrk="1" fontAlgn="auto" latinLnBrk="0" hangingPunct="1">
              <a:lnSpc>
                <a:spcPct val="100000"/>
              </a:lnSpc>
              <a:spcBef>
                <a:spcPts val="0"/>
              </a:spcBef>
              <a:spcAft>
                <a:spcPts val="0"/>
              </a:spcAft>
              <a:buClrTx/>
              <a:buSzTx/>
              <a:buFontTx/>
              <a:buNone/>
              <a:tabLst/>
              <a:defRPr/>
            </a:pPr>
            <a:endParaRPr lang="en-US" b="0" u="none" baseline="0"/>
          </a:p>
          <a:p>
            <a:pPr marL="0" marR="0" lvl="0" indent="0" algn="l" defTabSz="457101" rtl="0" eaLnBrk="1" fontAlgn="auto" latinLnBrk="0" hangingPunct="1">
              <a:lnSpc>
                <a:spcPct val="100000"/>
              </a:lnSpc>
              <a:spcBef>
                <a:spcPts val="0"/>
              </a:spcBef>
              <a:spcAft>
                <a:spcPts val="0"/>
              </a:spcAft>
              <a:buClrTx/>
              <a:buSzTx/>
              <a:buFontTx/>
              <a:buNone/>
              <a:tabLst/>
              <a:defRPr/>
            </a:pPr>
            <a:r>
              <a:rPr lang="en-US" b="0" u="none" baseline="0"/>
              <a:t>ThinManager can connect to VNC Servers as sources of content.  This will enable shadowing of the PanelView Plus, and plug it into all of the unique ways that ThinManager can assign and deliver content.</a:t>
            </a:r>
          </a:p>
          <a:p>
            <a:pPr marL="0" marR="0" lvl="0" indent="0" algn="l" defTabSz="457101" rtl="0" eaLnBrk="1" fontAlgn="auto" latinLnBrk="0" hangingPunct="1">
              <a:lnSpc>
                <a:spcPct val="100000"/>
              </a:lnSpc>
              <a:spcBef>
                <a:spcPts val="0"/>
              </a:spcBef>
              <a:spcAft>
                <a:spcPts val="0"/>
              </a:spcAft>
              <a:buClrTx/>
              <a:buSzTx/>
              <a:buFontTx/>
              <a:buNone/>
              <a:tabLst/>
              <a:defRPr/>
            </a:pPr>
            <a:endParaRPr lang="en-US" b="0" u="none" baseline="0"/>
          </a:p>
          <a:p>
            <a:pPr marL="0" marR="0" lvl="0" indent="0" algn="l" defTabSz="457101" rtl="0" eaLnBrk="1" fontAlgn="auto" latinLnBrk="0" hangingPunct="1">
              <a:lnSpc>
                <a:spcPct val="100000"/>
              </a:lnSpc>
              <a:spcBef>
                <a:spcPts val="0"/>
              </a:spcBef>
              <a:spcAft>
                <a:spcPts val="0"/>
              </a:spcAft>
              <a:buClrTx/>
              <a:buSzTx/>
              <a:buFontTx/>
              <a:buNone/>
              <a:tabLst/>
              <a:defRPr/>
            </a:pPr>
            <a:r>
              <a:rPr lang="en-US" b="0" u="none" baseline="0"/>
              <a:t>ThinManager also connects to and delivers Windows based content.</a:t>
            </a:r>
          </a:p>
          <a:p>
            <a:r>
              <a:rPr lang="en-US" b="0" u="none" baseline="0"/>
              <a:t>  </a:t>
            </a:r>
          </a:p>
          <a:p>
            <a:pPr marL="628551" lvl="1" indent="-171450">
              <a:buFont typeface="Arial" panose="020B0604020202020204" pitchFamily="34" charset="0"/>
              <a:buChar char="•"/>
            </a:pPr>
            <a:r>
              <a:rPr lang="en-US" b="0" u="none" baseline="0"/>
              <a:t>It is important to note that ThinManager is an agnostic platform, so any Windows based content can be delivered.</a:t>
            </a:r>
          </a:p>
          <a:p>
            <a:pPr marL="628551" lvl="1" indent="-171450">
              <a:buFont typeface="Arial" panose="020B0604020202020204" pitchFamily="34" charset="0"/>
              <a:buChar char="•"/>
            </a:pPr>
            <a:r>
              <a:rPr lang="en-US" b="0" u="none" baseline="0"/>
              <a:t>The most common way that Windows based content is delivered with ThinManager is using Microsoft’s Remote Desktop Services (formerly called Terminal Services).  It is not the only way, but the most common way.</a:t>
            </a:r>
          </a:p>
          <a:p>
            <a:pPr marL="628551" lvl="1" indent="-171450">
              <a:buFont typeface="Arial" panose="020B0604020202020204" pitchFamily="34" charset="0"/>
              <a:buChar char="•"/>
            </a:pPr>
            <a:r>
              <a:rPr lang="en-US" b="0" u="none" baseline="0"/>
              <a:t>Often times, it is assumed that ThinManager requires, or is dependent on Remote Desktop Services, but that is not the case.</a:t>
            </a:r>
          </a:p>
          <a:p>
            <a:pPr marL="628551" lvl="1" indent="-171450">
              <a:buFont typeface="Arial" panose="020B0604020202020204" pitchFamily="34" charset="0"/>
              <a:buChar char="•"/>
            </a:pPr>
            <a:r>
              <a:rPr lang="en-US" b="0" u="none" baseline="0"/>
              <a:t>With that said, while it is not required, since ThinManager is often deployed with Remote Desktop Services, you will typically find ThinManager installed on a Remote Desktop Server.</a:t>
            </a:r>
          </a:p>
          <a:p>
            <a:pPr marL="628551" lvl="1" indent="-171450">
              <a:buFont typeface="Arial" panose="020B0604020202020204" pitchFamily="34" charset="0"/>
              <a:buChar char="•"/>
            </a:pPr>
            <a:r>
              <a:rPr lang="en-US" b="0" u="none" baseline="0"/>
              <a:t>What is a Remote Desktop Server?  This is a Windows Server based operating system (like Server 2008/2012/2016) that has the Remote Desktop Services role installed and configured.  With this role installed, the server can then host multiple, independent Remote Desktop sessions from devices like thin clients, tablets, etc.</a:t>
            </a:r>
          </a:p>
          <a:p>
            <a:pPr marL="628551" lvl="1" indent="-171450">
              <a:buFont typeface="Arial" panose="020B0604020202020204" pitchFamily="34" charset="0"/>
              <a:buChar char="•"/>
            </a:pPr>
            <a:r>
              <a:rPr lang="en-US" b="0" u="none" baseline="0"/>
              <a:t>So, instead of installing FactoryTalk View SE on a number of PCs throughout the facility, you could instead install the FactoryTalk View SE Client on a Remote Desktop Server and use ThinManager to launch and distribute multiple instances of it.</a:t>
            </a:r>
          </a:p>
          <a:p>
            <a:pPr marL="0" indent="0">
              <a:buFont typeface="Arial" panose="020B0604020202020204" pitchFamily="34" charset="0"/>
              <a:buNone/>
            </a:pPr>
            <a:endParaRPr lang="en-US" b="0" u="none" baseline="0"/>
          </a:p>
          <a:p>
            <a:pPr marL="0" indent="0">
              <a:buFont typeface="Arial" panose="020B0604020202020204" pitchFamily="34" charset="0"/>
              <a:buNone/>
            </a:pPr>
            <a:r>
              <a:rPr lang="en-US" b="0" u="none" baseline="0"/>
              <a:t>In addition to Windows-based content, ThinManager supports IP or USB Cameras.  ThinManager can tap into the camera’s video stream and deliver it to a device managed by ThinManager.</a:t>
            </a:r>
          </a:p>
          <a:p>
            <a:pPr marL="0" indent="0">
              <a:buFont typeface="Arial" panose="020B0604020202020204" pitchFamily="34" charset="0"/>
              <a:buNone/>
            </a:pPr>
            <a:endParaRPr lang="en-US" b="0" u="none" baseline="0"/>
          </a:p>
          <a:p>
            <a:pPr marL="0" indent="0">
              <a:buFont typeface="Arial" panose="020B0604020202020204" pitchFamily="34" charset="0"/>
              <a:buNone/>
            </a:pPr>
            <a:r>
              <a:rPr lang="en-US" b="0" u="none" baseline="0"/>
              <a:t>ThinManager also supports Terminal Shadowing.  Shadowing is the ability to see a terminal remotely.  Shadowing is supported through the ThinManager Admin Console, so you can see and remotely control any terminal managed by ThinManager centrally.  We also extend this concept so terminals can shadow other terminals – this is called Terminal to Terminal shadowing.  A single terminal can be shadowed by several other terminals.  The shadowed sessions can be remotely controllable or view only.</a:t>
            </a:r>
          </a:p>
          <a:p>
            <a:pPr marL="171450" indent="-171450">
              <a:buFont typeface="Arial" panose="020B0604020202020204" pitchFamily="34" charset="0"/>
              <a:buChar char="•"/>
            </a:pPr>
            <a:endParaRPr lang="en-US" b="0" u="none" baseline="0"/>
          </a:p>
          <a:p>
            <a:pPr marL="0" indent="0">
              <a:buFont typeface="Arial" panose="020B0604020202020204" pitchFamily="34" charset="0"/>
              <a:buNone/>
            </a:pPr>
            <a:r>
              <a:rPr lang="en-US" b="0" u="none" baseline="0"/>
              <a:t>So, what are the ways in which ThinManager can deliver the content of the Connected Enterprise?</a:t>
            </a:r>
          </a:p>
          <a:p>
            <a:pPr marL="457101" lvl="1" indent="0">
              <a:buFont typeface="Arial" panose="020B0604020202020204" pitchFamily="34" charset="0"/>
              <a:buNone/>
            </a:pPr>
            <a:endParaRPr lang="en-US" b="0" u="none" baseline="0"/>
          </a:p>
          <a:p>
            <a:pPr marL="457101" lvl="1" indent="0">
              <a:buFont typeface="Arial" panose="020B0604020202020204" pitchFamily="34" charset="0"/>
              <a:buNone/>
            </a:pPr>
            <a:r>
              <a:rPr lang="en-US" b="0" u="none" baseline="0"/>
              <a:t>ThinManager can assign and deliver content in 3 ways – By Device, By User and By Location.</a:t>
            </a:r>
          </a:p>
          <a:p>
            <a:pPr marL="628551" lvl="1" indent="-171450">
              <a:buFont typeface="Arial" panose="020B0604020202020204" pitchFamily="34" charset="0"/>
              <a:buChar char="•"/>
            </a:pPr>
            <a:r>
              <a:rPr lang="en-US" b="0" u="none" baseline="0"/>
              <a:t>By Device:</a:t>
            </a:r>
          </a:p>
          <a:p>
            <a:pPr marL="1085652" lvl="2" indent="-171450">
              <a:buFont typeface="Arial" panose="020B0604020202020204" pitchFamily="34" charset="0"/>
              <a:buChar char="•"/>
            </a:pPr>
            <a:r>
              <a:rPr lang="en-US" b="0" u="none" baseline="0"/>
              <a:t>Every device managed in ThinManager will have a unique Terminal Profile.</a:t>
            </a:r>
          </a:p>
          <a:p>
            <a:pPr marL="1085652" lvl="2" indent="-171450">
              <a:buFont typeface="Arial" panose="020B0604020202020204" pitchFamily="34" charset="0"/>
              <a:buChar char="•"/>
            </a:pPr>
            <a:r>
              <a:rPr lang="en-US" b="0" u="none" baseline="0"/>
              <a:t>The Terminal Profile is linked to the device based on the device’s MAC address.</a:t>
            </a:r>
          </a:p>
          <a:p>
            <a:pPr marL="1085652" lvl="2" indent="-171450">
              <a:buFont typeface="Arial" panose="020B0604020202020204" pitchFamily="34" charset="0"/>
              <a:buChar char="•"/>
            </a:pPr>
            <a:r>
              <a:rPr lang="en-US" b="0" u="none" baseline="0"/>
              <a:t>The Terminal Profile defines the device’s default content and its other characteristics (i.e.:  if it needs a touchscreen driver, is it permitted to be shadowed, etc.)</a:t>
            </a:r>
          </a:p>
          <a:p>
            <a:pPr marL="1085652" lvl="2" indent="-171450">
              <a:buFont typeface="Arial" panose="020B0604020202020204" pitchFamily="34" charset="0"/>
              <a:buChar char="•"/>
            </a:pPr>
            <a:r>
              <a:rPr lang="en-US" b="0" u="none" baseline="0"/>
              <a:t>It is very common to assign FactoryTalk View SE as the default content for a device so it is automatically delivered when the device boots up.</a:t>
            </a:r>
          </a:p>
          <a:p>
            <a:pPr marL="628551" lvl="1" indent="-171450">
              <a:buFont typeface="Arial" panose="020B0604020202020204" pitchFamily="34" charset="0"/>
              <a:buChar char="•"/>
            </a:pPr>
            <a:r>
              <a:rPr lang="en-US" b="0" u="none" baseline="0"/>
              <a:t>By User:</a:t>
            </a:r>
          </a:p>
          <a:p>
            <a:pPr marL="1085652" lvl="2" indent="-171450">
              <a:buFont typeface="Arial" panose="020B0604020202020204" pitchFamily="34" charset="0"/>
              <a:buChar char="•"/>
            </a:pPr>
            <a:r>
              <a:rPr lang="en-US"/>
              <a:t>In addition, content can be assigned to a user or a user group.</a:t>
            </a:r>
          </a:p>
          <a:p>
            <a:pPr marL="1085652" lvl="2" indent="-171450">
              <a:buFont typeface="Arial" panose="020B0604020202020204" pitchFamily="34" charset="0"/>
              <a:buChar char="•"/>
            </a:pPr>
            <a:r>
              <a:rPr lang="en-US"/>
              <a:t>In this way, when a user logs in at any terminal managed by ThinManager, that</a:t>
            </a:r>
            <a:r>
              <a:rPr lang="en-US" baseline="0"/>
              <a:t> user’s assigned content will be delivered (i.e.:  a Maintenance user may receive an instance of Logix Designer, or maybe the Work Order System Client, etc.)</a:t>
            </a:r>
          </a:p>
          <a:p>
            <a:pPr marL="628551" lvl="1" indent="-171450">
              <a:buFont typeface="Arial" panose="020B0604020202020204" pitchFamily="34" charset="0"/>
              <a:buChar char="•"/>
            </a:pPr>
            <a:r>
              <a:rPr lang="en-US" baseline="0"/>
              <a:t>By Location:</a:t>
            </a:r>
          </a:p>
          <a:p>
            <a:pPr marL="1085652" lvl="2" indent="-171450">
              <a:buFont typeface="Arial" panose="020B0604020202020204" pitchFamily="34" charset="0"/>
              <a:buChar char="•"/>
            </a:pPr>
            <a:r>
              <a:rPr lang="en-US" baseline="0"/>
              <a:t>Location is the foundation of ThinManager’s mobility initiative, called Relevance.</a:t>
            </a:r>
          </a:p>
          <a:p>
            <a:pPr marL="1085652" lvl="2" indent="-171450">
              <a:buFont typeface="Arial" panose="020B0604020202020204" pitchFamily="34" charset="0"/>
              <a:buChar char="•"/>
            </a:pPr>
            <a:r>
              <a:rPr lang="en-US" baseline="0"/>
              <a:t>It allows content to be assigned and delivered to a mobile device based on its physical location.</a:t>
            </a:r>
          </a:p>
          <a:p>
            <a:pPr marL="1085652" lvl="2" indent="-171450">
              <a:buFont typeface="Arial" panose="020B0604020202020204" pitchFamily="34" charset="0"/>
              <a:buChar char="•"/>
            </a:pPr>
            <a:r>
              <a:rPr lang="en-US" baseline="0"/>
              <a:t>As an example, a QR Code could be placed on a PLC panel.  When a Maintenance user scans the QR Code, Logix Designer could be delivered to their mobile device with the correct ACD file opened up automatically.</a:t>
            </a:r>
          </a:p>
          <a:p>
            <a:pPr marL="1085652" lvl="2" indent="-171450">
              <a:buFont typeface="Arial" panose="020B0604020202020204" pitchFamily="34" charset="0"/>
              <a:buChar char="•"/>
            </a:pPr>
            <a:r>
              <a:rPr lang="en-US" baseline="0"/>
              <a:t>As another example, maybe you permit a user to access the FactoryTalk View SE Client from their mobile device, but you want to physically limit where they can access it from.  With Relevance, you can geo-fence content in based on the mobile device’s location (using Bluetooth Beacons, GPS, Access Points, etc.)</a:t>
            </a:r>
            <a:endParaRPr lang="en-US"/>
          </a:p>
          <a:p>
            <a:pPr>
              <a:spcBef>
                <a:spcPct val="0"/>
              </a:spcBef>
            </a:pPr>
            <a:endParaRPr lang="en-US">
              <a:latin typeface="Calibri" charset="0"/>
            </a:endParaRPr>
          </a:p>
          <a:p>
            <a:pPr>
              <a:spcBef>
                <a:spcPct val="0"/>
              </a:spcBef>
            </a:pPr>
            <a:r>
              <a:rPr lang="en-US">
                <a:latin typeface="Calibri" charset="0"/>
              </a:rPr>
              <a:t>==========</a:t>
            </a:r>
          </a:p>
          <a:p>
            <a:pPr>
              <a:spcBef>
                <a:spcPct val="0"/>
              </a:spcBef>
            </a:pPr>
            <a:r>
              <a:rPr lang="en-US" b="1">
                <a:latin typeface="Calibri" charset="0"/>
              </a:rPr>
              <a:t>SHORT</a:t>
            </a:r>
            <a:r>
              <a:rPr lang="en-US" b="1" baseline="0">
                <a:latin typeface="Calibri" charset="0"/>
              </a:rPr>
              <a:t> SCRIPT:</a:t>
            </a:r>
            <a:endParaRPr lang="en-US" b="1">
              <a:latin typeface="Calibri" charset="0"/>
            </a:endParaRPr>
          </a:p>
          <a:p>
            <a:pPr>
              <a:spcBef>
                <a:spcPct val="0"/>
              </a:spcBef>
            </a:pPr>
            <a:endParaRPr lang="en-US">
              <a:latin typeface="Calibri" charset="0"/>
            </a:endParaRPr>
          </a:p>
          <a:p>
            <a:pPr>
              <a:spcBef>
                <a:spcPct val="0"/>
              </a:spcBef>
            </a:pPr>
            <a:r>
              <a:rPr lang="en-US">
                <a:latin typeface="Calibri" charset="0"/>
              </a:rPr>
              <a:t>ThinManager can easily deliver all kinds of content that your workforce needs to do their jobs. ThinManager securely delivers that content to any combination of device, user or location. This graphic shows examples of content, device, user and location.</a:t>
            </a:r>
          </a:p>
          <a:p>
            <a:pPr>
              <a:spcBef>
                <a:spcPct val="0"/>
              </a:spcBef>
            </a:pPr>
            <a:endParaRPr lang="en-US">
              <a:latin typeface="Calibri" charset="0"/>
            </a:endParaRPr>
          </a:p>
          <a:p>
            <a:pPr>
              <a:spcBef>
                <a:spcPct val="0"/>
              </a:spcBef>
            </a:pPr>
            <a:r>
              <a:rPr lang="en-US">
                <a:latin typeface="Calibri" charset="0"/>
              </a:rPr>
              <a:t>Thin</a:t>
            </a:r>
            <a:r>
              <a:rPr lang="en-US" baseline="0">
                <a:latin typeface="Calibri" charset="0"/>
              </a:rPr>
              <a:t> client networks are inherently more secure than traditional PC networks but ThinManager increases security even further by employing powerful user authentication techniques and the ability to designate specific locations for content delivery within your facility.</a:t>
            </a:r>
          </a:p>
          <a:p>
            <a:pPr>
              <a:spcBef>
                <a:spcPct val="0"/>
              </a:spcBef>
            </a:pPr>
            <a:endParaRPr lang="en-US" baseline="0">
              <a:latin typeface="Calibri" charset="0"/>
            </a:endParaRPr>
          </a:p>
          <a:p>
            <a:pPr marL="287338" lvl="1" indent="-287338">
              <a:buClr>
                <a:srgbClr val="BB2332"/>
              </a:buClr>
              <a:buSzTx/>
            </a:pPr>
            <a:r>
              <a:rPr lang="en-US">
                <a:latin typeface="Arial Narrow" charset="0"/>
              </a:rPr>
              <a:t>ThinManager is a Content Delivery and Device Management Platform.</a:t>
            </a:r>
          </a:p>
          <a:p>
            <a:pPr marL="287338" lvl="1" indent="-287338">
              <a:buClr>
                <a:srgbClr val="BB2332"/>
              </a:buClr>
              <a:buSzTx/>
            </a:pPr>
            <a:endParaRPr lang="en-US">
              <a:latin typeface="Arial Narrow" charset="0"/>
            </a:endParaRPr>
          </a:p>
          <a:p>
            <a:pPr marL="287338" lvl="1" indent="-287338">
              <a:buClr>
                <a:srgbClr val="BB2332"/>
              </a:buClr>
              <a:buSzTx/>
            </a:pPr>
            <a:r>
              <a:rPr lang="en-US" b="1">
                <a:latin typeface="Arial Narrow" charset="0"/>
              </a:rPr>
              <a:t>Content</a:t>
            </a:r>
            <a:r>
              <a:rPr lang="en-US">
                <a:latin typeface="Arial Narrow" charset="0"/>
              </a:rPr>
              <a:t> Sources can be created and managed centrally.</a:t>
            </a:r>
          </a:p>
          <a:p>
            <a:pPr marL="287338" lvl="1" indent="-287338">
              <a:buClr>
                <a:srgbClr val="BB2332"/>
              </a:buClr>
              <a:buSzTx/>
            </a:pPr>
            <a:endParaRPr lang="en-US">
              <a:latin typeface="Arial Narrow" charset="0"/>
            </a:endParaRPr>
          </a:p>
          <a:p>
            <a:pPr marL="287338" lvl="1" indent="-287338">
              <a:buClr>
                <a:srgbClr val="BB2332"/>
              </a:buClr>
              <a:buSzTx/>
            </a:pPr>
            <a:r>
              <a:rPr lang="en-US">
                <a:latin typeface="Arial Narrow" charset="0"/>
              </a:rPr>
              <a:t>Each </a:t>
            </a:r>
            <a:r>
              <a:rPr lang="en-US" b="1">
                <a:latin typeface="Arial Narrow" charset="0"/>
              </a:rPr>
              <a:t>device</a:t>
            </a:r>
            <a:r>
              <a:rPr lang="en-US">
                <a:latin typeface="Arial Narrow" charset="0"/>
              </a:rPr>
              <a:t> managed by ThinManager is assigned a unique terminal profile within ThinManager.</a:t>
            </a:r>
          </a:p>
          <a:p>
            <a:pPr marL="287338" lvl="1" indent="-287338">
              <a:buClr>
                <a:srgbClr val="BB2332"/>
              </a:buClr>
              <a:buSzTx/>
            </a:pPr>
            <a:endParaRPr lang="en-US">
              <a:latin typeface="Arial Narrow" charset="0"/>
            </a:endParaRPr>
          </a:p>
          <a:p>
            <a:pPr marL="287338" lvl="1" indent="-287338">
              <a:buClr>
                <a:srgbClr val="BB2332"/>
              </a:buClr>
              <a:buSzTx/>
            </a:pPr>
            <a:r>
              <a:rPr lang="en-US">
                <a:latin typeface="Arial Narrow" charset="0"/>
              </a:rPr>
              <a:t>A device can be a thin/zero client, mobile device, or PC and each are managed in exactly the same way within ThinManager.</a:t>
            </a:r>
          </a:p>
          <a:p>
            <a:pPr marL="287338" lvl="1" indent="-287338">
              <a:buClr>
                <a:srgbClr val="BB2332"/>
              </a:buClr>
              <a:buSzTx/>
            </a:pPr>
            <a:endParaRPr lang="en-US">
              <a:latin typeface="Arial Narrow" charset="0"/>
            </a:endParaRPr>
          </a:p>
          <a:p>
            <a:pPr marL="287338" lvl="1" indent="-287338">
              <a:buClr>
                <a:srgbClr val="BB2332"/>
              </a:buClr>
              <a:buSzTx/>
            </a:pPr>
            <a:r>
              <a:rPr lang="en-US">
                <a:latin typeface="Arial Narrow" charset="0"/>
              </a:rPr>
              <a:t>Content can be assigned and delivered by any combination of Device, User, and Location.</a:t>
            </a:r>
          </a:p>
        </p:txBody>
      </p:sp>
    </p:spTree>
    <p:extLst>
      <p:ext uri="{BB962C8B-B14F-4D97-AF65-F5344CB8AC3E}">
        <p14:creationId xmlns:p14="http://schemas.microsoft.com/office/powerpoint/2010/main" val="286029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u="sng"/>
              <a:t>Script:</a:t>
            </a:r>
            <a:endParaRPr lang="en-US" b="0" u="none"/>
          </a:p>
          <a:p>
            <a:pPr marL="171450" indent="-171450">
              <a:buFont typeface="Arial" panose="020B0604020202020204" pitchFamily="34" charset="0"/>
              <a:buChar char="•"/>
            </a:pPr>
            <a:r>
              <a:rPr lang="en-US" b="0" u="none"/>
              <a:t>Traditionally,</a:t>
            </a:r>
            <a:r>
              <a:rPr lang="en-US" b="0" u="none" baseline="0"/>
              <a:t> Windows based applications were hosted on PCs in manufacturing areas.</a:t>
            </a:r>
          </a:p>
          <a:p>
            <a:pPr marL="171450" indent="-171450">
              <a:buFont typeface="Arial" panose="020B0604020202020204" pitchFamily="34" charset="0"/>
              <a:buChar char="•"/>
            </a:pPr>
            <a:r>
              <a:rPr lang="en-US" b="0" u="none" baseline="0"/>
              <a:t>Quite often, these PCs ran dedicated applications like FactoryTalk View SE, restricting access to the Windows desktop.</a:t>
            </a:r>
          </a:p>
          <a:p>
            <a:pPr marL="171450" indent="-171450">
              <a:buFont typeface="Arial" panose="020B0604020202020204" pitchFamily="34" charset="0"/>
              <a:buChar char="•"/>
            </a:pPr>
            <a:r>
              <a:rPr lang="en-US" b="0" u="none" baseline="0"/>
              <a:t>In general, a Windows desktop experience is not required, and sometimes not desired – especially on the Plant Floor or in the Control Room.</a:t>
            </a:r>
          </a:p>
          <a:p>
            <a:pPr marL="171450" indent="-171450">
              <a:buFont typeface="Arial" panose="020B0604020202020204" pitchFamily="34" charset="0"/>
              <a:buChar char="•"/>
            </a:pPr>
            <a:r>
              <a:rPr lang="en-US" b="0" u="none" baseline="0"/>
              <a:t>This environment requires management of support of many operating systems, many times each at different version and service pack levels.</a:t>
            </a:r>
          </a:p>
          <a:p>
            <a:pPr marL="171450" indent="-171450">
              <a:buFont typeface="Arial" panose="020B0604020202020204" pitchFamily="34" charset="0"/>
              <a:buChar char="•"/>
            </a:pPr>
            <a:r>
              <a:rPr lang="en-US" b="0" u="none" baseline="0"/>
              <a:t>In addition to the locally installed OS, the applications required must be managed at each PC, and anti-virus must be deployed and managed as well.</a:t>
            </a:r>
          </a:p>
          <a:p>
            <a:pPr marL="171450" indent="-171450">
              <a:buFont typeface="Arial" panose="020B0604020202020204" pitchFamily="34" charset="0"/>
              <a:buChar char="•"/>
            </a:pPr>
            <a:r>
              <a:rPr lang="en-US" b="0" u="none" baseline="0"/>
              <a:t>These PCs are generally not industrial, so they tend to have moving parts like hard drives, fans, and commercial grade power supplies that are all prone to failure.</a:t>
            </a:r>
          </a:p>
          <a:p>
            <a:pPr marL="171450" indent="-171450">
              <a:buFont typeface="Arial" panose="020B0604020202020204" pitchFamily="34" charset="0"/>
              <a:buChar char="•"/>
            </a:pPr>
            <a:r>
              <a:rPr lang="en-US" b="0" u="none" baseline="0"/>
              <a:t>Replacement of a PC, even with well managed external images, will typically take hours, resulting in costly downtime.</a:t>
            </a:r>
          </a:p>
          <a:p>
            <a:pPr marL="171450" indent="-171450">
              <a:buFont typeface="Arial" panose="020B0604020202020204" pitchFamily="34" charset="0"/>
              <a:buChar char="•"/>
            </a:pPr>
            <a:r>
              <a:rPr lang="en-US" b="0" u="none" baseline="0"/>
              <a:t>Lastly, the PCs are more susceptible to virus infection because their USB ports are used with flash drives.</a:t>
            </a:r>
            <a:endParaRPr lang="en-US" b="1" u="sng"/>
          </a:p>
        </p:txBody>
      </p:sp>
      <p:sp>
        <p:nvSpPr>
          <p:cNvPr id="4" name="Slide Number Placeholder 3"/>
          <p:cNvSpPr>
            <a:spLocks noGrp="1"/>
          </p:cNvSpPr>
          <p:nvPr>
            <p:ph type="sldNum" sz="quarter" idx="10"/>
          </p:nvPr>
        </p:nvSpPr>
        <p:spPr/>
        <p:txBody>
          <a:bodyPr/>
          <a:lstStyle/>
          <a:p>
            <a:fld id="{C5B38BFD-06C2-CE42-8D25-BE8ABD537100}" type="slidenum">
              <a:rPr lang="en-US" smtClean="0"/>
              <a:pPr/>
              <a:t>4</a:t>
            </a:fld>
            <a:endParaRPr lang="en-US"/>
          </a:p>
        </p:txBody>
      </p:sp>
    </p:spTree>
    <p:extLst>
      <p:ext uri="{BB962C8B-B14F-4D97-AF65-F5344CB8AC3E}">
        <p14:creationId xmlns:p14="http://schemas.microsoft.com/office/powerpoint/2010/main" val="323452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u="sng"/>
              <a:t>Script:</a:t>
            </a:r>
            <a:endParaRPr lang="en-US" b="0" u="none"/>
          </a:p>
          <a:p>
            <a:pPr marL="171450" indent="-171450">
              <a:buFont typeface="Arial" panose="020B0604020202020204" pitchFamily="34" charset="0"/>
              <a:buChar char="•"/>
            </a:pPr>
            <a:r>
              <a:rPr lang="en-US" b="0" u="none"/>
              <a:t>A ThinManager solution</a:t>
            </a:r>
            <a:r>
              <a:rPr lang="en-US" b="0" u="none" baseline="0"/>
              <a:t> looks more like this – where PCs are generally replaced by thin clients.  Any of the Windows based applications are then hosted centrally – typically on a Remote Desktop Server.</a:t>
            </a:r>
          </a:p>
          <a:p>
            <a:pPr marL="171450" indent="-171450">
              <a:buFont typeface="Arial" panose="020B0604020202020204" pitchFamily="34" charset="0"/>
              <a:buChar char="•"/>
            </a:pPr>
            <a:r>
              <a:rPr lang="en-US" b="0" u="none" baseline="0"/>
              <a:t>This architecture dramatically reduces the number of operating systems that need to be maintained – whether they are physical or virtual.</a:t>
            </a:r>
          </a:p>
          <a:p>
            <a:pPr marL="171450" indent="-171450">
              <a:buFont typeface="Arial" panose="020B0604020202020204" pitchFamily="34" charset="0"/>
              <a:buChar char="•"/>
            </a:pPr>
            <a:r>
              <a:rPr lang="en-US" b="0" u="none" baseline="0"/>
              <a:t>It also increases security at the endpoint, because nothing is stored on the actual ThinManager managed thin client.  And USB ports on these devices are disabled by default for everything except keyboards and mice.</a:t>
            </a:r>
          </a:p>
          <a:p>
            <a:pPr marL="171450" indent="-171450">
              <a:buFont typeface="Arial" panose="020B0604020202020204" pitchFamily="34" charset="0"/>
              <a:buChar char="•"/>
            </a:pPr>
            <a:r>
              <a:rPr lang="en-US" b="0" u="none" baseline="0"/>
              <a:t>Adding ThinManager to this deployment provides an added layer of management that brings some very unique, plant-floor centric capabilities to the table.</a:t>
            </a:r>
          </a:p>
          <a:p>
            <a:pPr marL="171450" indent="-171450">
              <a:buFont typeface="Arial" panose="020B0604020202020204" pitchFamily="34" charset="0"/>
              <a:buChar char="•"/>
            </a:pPr>
            <a:r>
              <a:rPr lang="en-US" b="0" u="none" baseline="0"/>
              <a:t>As a side note – PCs can be retained and managed in a ThinManager deployment as well.</a:t>
            </a:r>
          </a:p>
          <a:p>
            <a:pPr marL="171450" indent="-171450">
              <a:buFont typeface="Arial" panose="020B0604020202020204" pitchFamily="34" charset="0"/>
              <a:buChar char="•"/>
            </a:pPr>
            <a:r>
              <a:rPr lang="en-US" b="0" u="none" baseline="0"/>
              <a:t>ThinManager offers a Windows based application called WinTMC that will essentially emulate a ThinManager thin client from a Windows OS.  This is sometimes utilized if there are some applications that must continue to run locally, while additional remote content is managed from ThinManager.</a:t>
            </a:r>
          </a:p>
          <a:p>
            <a:pPr marL="171450" indent="-171450">
              <a:buFont typeface="Arial" panose="020B0604020202020204" pitchFamily="34" charset="0"/>
              <a:buChar char="•"/>
            </a:pPr>
            <a:r>
              <a:rPr lang="en-US" b="0" u="none" baseline="0"/>
              <a:t>Alternatively, some PCs can be PXE booted (PXE is an Intel standard = Preboot Execution Environment = a way to deliver firmware/operating systems over the network at boot time), where the PC would be booted from the ThinManager firmware, as opposed to its locally installed OS.</a:t>
            </a:r>
          </a:p>
          <a:p>
            <a:endParaRPr lang="en-US" b="1" u="sng"/>
          </a:p>
        </p:txBody>
      </p:sp>
      <p:sp>
        <p:nvSpPr>
          <p:cNvPr id="4" name="Slide Number Placeholder 3"/>
          <p:cNvSpPr>
            <a:spLocks noGrp="1"/>
          </p:cNvSpPr>
          <p:nvPr>
            <p:ph type="sldNum" sz="quarter" idx="10"/>
          </p:nvPr>
        </p:nvSpPr>
        <p:spPr/>
        <p:txBody>
          <a:bodyPr/>
          <a:lstStyle/>
          <a:p>
            <a:fld id="{C5B38BFD-06C2-CE42-8D25-BE8ABD537100}" type="slidenum">
              <a:rPr lang="en-US" smtClean="0"/>
              <a:pPr/>
              <a:t>5</a:t>
            </a:fld>
            <a:endParaRPr lang="en-US"/>
          </a:p>
        </p:txBody>
      </p:sp>
    </p:spTree>
    <p:extLst>
      <p:ext uri="{BB962C8B-B14F-4D97-AF65-F5344CB8AC3E}">
        <p14:creationId xmlns:p14="http://schemas.microsoft.com/office/powerpoint/2010/main" val="68984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 typeface="Arial" panose="020B0604020202020204" pitchFamily="34" charset="0"/>
              <a:buChar char="•"/>
            </a:pPr>
            <a:r>
              <a:rPr lang="en-US"/>
              <a:t>ThinManager-managed devices are managed centrally using the Admin Console – no configuration is required at the device.</a:t>
            </a:r>
          </a:p>
          <a:p>
            <a:pPr marL="171450" indent="-171450">
              <a:buFont typeface="Arial" panose="020B0604020202020204" pitchFamily="34" charset="0"/>
              <a:buChar char="•"/>
            </a:pPr>
            <a:r>
              <a:rPr lang="en-US"/>
              <a:t>This makes terminal replacement extremely simple.  In fact, anyone can be trained to perform a terminal replacement, significantly reducing downtime.</a:t>
            </a:r>
          </a:p>
          <a:p>
            <a:pPr marL="171450" indent="-171450">
              <a:buFont typeface="Arial" panose="020B0604020202020204" pitchFamily="34" charset="0"/>
              <a:buChar char="•"/>
            </a:pPr>
            <a:r>
              <a:rPr lang="en-US"/>
              <a:t>ThinManager is purpose-built for manufacturing environments, due to its evolution on the plant floor for the last 18 years.</a:t>
            </a:r>
          </a:p>
          <a:p>
            <a:pPr marL="171450" indent="-171450">
              <a:buFont typeface="Arial" panose="020B0604020202020204" pitchFamily="34" charset="0"/>
              <a:buChar char="•"/>
            </a:pPr>
            <a:r>
              <a:rPr lang="en-US"/>
              <a:t>As opposed to managing numerous PCs (either physical or virtual), each with their own Windows OS and applications to maintain, ThinManager presents a much simpler centralized management paradigm.</a:t>
            </a:r>
          </a:p>
          <a:p>
            <a:pPr marL="171450" indent="-171450">
              <a:buFont typeface="Arial" panose="020B0604020202020204" pitchFamily="34" charset="0"/>
              <a:buChar char="•"/>
            </a:pPr>
            <a:r>
              <a:rPr lang="en-US"/>
              <a:t>The ThinManager OS is delivered to a thin client right at boot time, and its configuration is easily created and managed within the ThinManager Admin Console.</a:t>
            </a:r>
          </a:p>
          <a:p>
            <a:pPr marL="171450" indent="-171450">
              <a:buFont typeface="Arial" panose="020B0604020202020204" pitchFamily="34" charset="0"/>
              <a:buChar char="•"/>
            </a:pPr>
            <a:r>
              <a:rPr lang="en-US"/>
              <a:t>Windows-based content can be made highly available by simply configuring a failover Remote Desktop Server.  If the primary Remote Desktop Server becomes unavailable, the thin client will automatically fail to the secondary Remote Desktop Server.</a:t>
            </a:r>
          </a:p>
          <a:p>
            <a:pPr marL="171450" indent="-171450">
              <a:buFont typeface="Arial" panose="020B0604020202020204" pitchFamily="34" charset="0"/>
              <a:buChar char="•"/>
            </a:pPr>
            <a:r>
              <a:rPr lang="en-US"/>
              <a:t>ThinManager supports over a dozen touchscreen drivers – and you won’t have to figure out where to install the driver (on the server, thin client, etc.) – you simply add the correct driver to the terminal’s profile.</a:t>
            </a:r>
          </a:p>
          <a:p>
            <a:pPr marL="171450" indent="-171450">
              <a:buFont typeface="Arial" panose="020B0604020202020204" pitchFamily="34" charset="0"/>
              <a:buChar char="•"/>
            </a:pPr>
            <a:r>
              <a:rPr lang="en-US"/>
              <a:t>ThinManager also support redundant networking on thin clients with more than one network interface card (NIC).</a:t>
            </a:r>
          </a:p>
          <a:p>
            <a:pPr marL="171450" indent="-171450">
              <a:buFont typeface="Arial" panose="020B0604020202020204" pitchFamily="34" charset="0"/>
              <a:buChar char="•"/>
            </a:pPr>
            <a:r>
              <a:rPr lang="en-US"/>
              <a:t>Any terminal managed by ThinManager can be remotely monitored and/or controlled from the ThinManager Admin Console.</a:t>
            </a:r>
          </a:p>
          <a:p>
            <a:pPr marL="171450" lvl="0" indent="-171450">
              <a:buFont typeface="Arial" panose="020B0604020202020204" pitchFamily="34" charset="0"/>
              <a:buChar char="•"/>
            </a:pPr>
            <a:r>
              <a:rPr lang="en-US"/>
              <a:t>This shadowing concept can be taken a step further where ThinManager enables terminals to shadow each other.</a:t>
            </a:r>
          </a:p>
          <a:p>
            <a:pPr marL="171450" lvl="0" indent="-171450">
              <a:buFont typeface="Arial" panose="020B0604020202020204" pitchFamily="34" charset="0"/>
              <a:buChar char="•"/>
            </a:pPr>
            <a:r>
              <a:rPr lang="en-US"/>
              <a:t>The real power of ThinManager is its ability to aggregate multiple content sources at a single device (i.e.:  Windows based applications, cameras, VNC sessions to PanelViews, etc.), creating composite applications.  These multiple content sources can be visualized simultaneously using Tiling or Virtual Screening.</a:t>
            </a:r>
          </a:p>
          <a:p>
            <a:pPr marL="171450" lvl="0" indent="-171450">
              <a:buFont typeface="Arial" panose="020B0604020202020204" pitchFamily="34" charset="0"/>
              <a:buChar char="•"/>
            </a:pPr>
            <a:r>
              <a:rPr lang="en-US"/>
              <a:t>ThinManager also provides location based content delivery to mobile devices, so content can be made available only in the physical locations that permit it.</a:t>
            </a:r>
          </a:p>
          <a:p>
            <a:pPr marL="171450" lvl="0" indent="-171450">
              <a:buFont typeface="Arial" panose="020B0604020202020204" pitchFamily="34" charset="0"/>
              <a:buChar char="•"/>
            </a:pPr>
            <a:r>
              <a:rPr lang="en-US"/>
              <a:t>Lastly, ThinManager ships with an ActiveX control called TermMon which extends ThinManager functionality natively to ActiveX containers, like FactoryTalk View SE.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Two</a:t>
            </a:r>
            <a:r>
              <a:rPr lang="en-US" baseline="0"/>
              <a:t> of the best reasons to use ThinManager are listed in the gray boxes. Every asset managed by ThinManager can be configured using the configuration wizard tool. Simply select the settings you want and deploy with no coding required.</a:t>
            </a:r>
          </a:p>
          <a:p>
            <a:pPr marL="171450" lvl="0" indent="-171450">
              <a:buFont typeface="Arial" panose="020B0604020202020204" pitchFamily="34" charset="0"/>
              <a:buChar char="•"/>
            </a:pPr>
            <a:r>
              <a:rPr lang="en-US" baseline="0"/>
              <a:t>When a ThinManager-managed terminal does fail, it can be replaced in minutes instead of hours with no loss of data. Replacement is so simple that anyone who can plug in power, network and monitor cables can replace a ThinManager terminal.</a:t>
            </a:r>
            <a:endParaRPr lang="en-US"/>
          </a:p>
          <a:p>
            <a:endParaRPr lang="en-US"/>
          </a:p>
          <a:p>
            <a:endParaRPr lang="en-US"/>
          </a:p>
        </p:txBody>
      </p:sp>
      <p:sp>
        <p:nvSpPr>
          <p:cNvPr id="4" name="Slide Number Placeholder 3"/>
          <p:cNvSpPr>
            <a:spLocks noGrp="1"/>
          </p:cNvSpPr>
          <p:nvPr>
            <p:ph type="sldNum" sz="quarter" idx="10"/>
          </p:nvPr>
        </p:nvSpPr>
        <p:spPr/>
        <p:txBody>
          <a:bodyPr/>
          <a:lstStyle/>
          <a:p>
            <a:fld id="{C5B38BFD-06C2-CE42-8D25-BE8ABD537100}" type="slidenum">
              <a:rPr lang="en-US" smtClean="0"/>
              <a:pPr/>
              <a:t>6</a:t>
            </a:fld>
            <a:endParaRPr lang="en-US"/>
          </a:p>
        </p:txBody>
      </p:sp>
    </p:spTree>
    <p:extLst>
      <p:ext uri="{BB962C8B-B14F-4D97-AF65-F5344CB8AC3E}">
        <p14:creationId xmlns:p14="http://schemas.microsoft.com/office/powerpoint/2010/main" val="323651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b="1" u="sng" kern="1200">
                <a:solidFill>
                  <a:schemeClr val="tx1"/>
                </a:solidFill>
                <a:effectLst/>
                <a:latin typeface="+mn-lt"/>
                <a:ea typeface="+mn-ea"/>
                <a:cs typeface="+mn-cs"/>
              </a:rPr>
              <a:t>GENERAL</a:t>
            </a:r>
          </a:p>
          <a:p>
            <a:r>
              <a:rPr lang="en-US" sz="1200" b="1" kern="1200">
                <a:solidFill>
                  <a:schemeClr val="tx1"/>
                </a:solidFill>
                <a:effectLst/>
                <a:latin typeface="+mn-lt"/>
                <a:ea typeface="+mn-ea"/>
                <a:cs typeface="+mn-cs"/>
              </a:rPr>
              <a:t>Localization – Phase 1</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Phase 1 of Localization will provide support for non-English keyboards. The On-Screen Keyboard (OSK) will be configurable for other languages as well. Prompts will be addressed in Phase 2 which will be included in version 12. There are no plans to change the ThinManager Admin Console to other languages. It will remain in English.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UEFI Support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Prior to ThinManager version 11, the ThinManager firmware required a traditional BIOS. Hardware manufacturers have started to drop support for Legacy BIOS. By supporting UEFI, ThinManager will continue to be viable on the latest x86 thin/zero clients. UEFI will also enable secure boot options for the VersaView 5200 family in the future.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Display Client Groups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Similar to other ThinManager objects, Display Client grouping will allow for better organization of Display Clients – especially for larger deployments.</a:t>
            </a:r>
          </a:p>
          <a:p>
            <a:endParaRPr lang="en-US" sz="12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PRODUCTIVITY</a:t>
            </a:r>
          </a:p>
          <a:p>
            <a:r>
              <a:rPr lang="en-US" sz="1200" b="1" kern="1200">
                <a:solidFill>
                  <a:schemeClr val="tx1"/>
                </a:solidFill>
                <a:effectLst/>
                <a:latin typeface="+mn-lt"/>
                <a:ea typeface="+mn-ea"/>
                <a:cs typeface="+mn-cs"/>
              </a:rPr>
              <a:t>FactoryTalk Activation and Common Installer</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ThinManager 11.0 will provide an option to use traditional Master Licensing or FactoryTalk Activation.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FactoryTalk View SE Licensing Benefits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FactoryTalk View SE 11 and ThinManager 11, using FactoryTalk Activation, a single FactoryTalk View SE Client license will enable the delivery of an unlimited number of SE Client sessions (MultiSession and/or Failover) to a terminal.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VersaView 5200 Support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Dual 4K unit – Oct 2018, Multi 4K (3 or 7 displays) – Jan 2019</a:t>
            </a:r>
          </a:p>
          <a:p>
            <a:endParaRPr lang="en-US" sz="12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VISUALIZATION</a:t>
            </a:r>
          </a:p>
          <a:p>
            <a:r>
              <a:rPr lang="en-US" sz="1200" b="1" kern="1200">
                <a:solidFill>
                  <a:schemeClr val="tx1"/>
                </a:solidFill>
                <a:effectLst/>
                <a:latin typeface="+mn-lt"/>
                <a:ea typeface="+mn-ea"/>
                <a:cs typeface="+mn-cs"/>
              </a:rPr>
              <a:t>More Flexible Touchscreen Navigation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USB touchscreen module will be configurable for touch and hold time period to present Display Client selection and/or other ThinManager actions (i.e.  Tile, Calibrate, etc.)</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MultiMonitor Enhancements</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ThinManager 11 will support up to 7 displays (in order to support the VersaView 5200 Multi 4K thin client to be released in Jan 2019).</a:t>
            </a:r>
          </a:p>
          <a:p>
            <a:endParaRPr lang="en-US" sz="12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SECURITY</a:t>
            </a:r>
          </a:p>
          <a:p>
            <a:r>
              <a:rPr lang="en-US" sz="1200" b="1" kern="1200">
                <a:solidFill>
                  <a:schemeClr val="tx1"/>
                </a:solidFill>
                <a:effectLst/>
                <a:latin typeface="+mn-lt"/>
                <a:ea typeface="+mn-ea"/>
                <a:cs typeface="+mn-cs"/>
              </a:rPr>
              <a:t>USB Badge Reader Module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new USB badge reader module will enable ThinManager to support a broader range of badge reader manufacturers. This particular module will work for badge readers that emulate a keyboard.</a:t>
            </a:r>
          </a:p>
          <a:p>
            <a:endParaRPr lang="en-US" sz="12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MOBILITY</a:t>
            </a:r>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Tiling, Virtual Screens, IP Camera for aTMC, iTMC</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Tiling, Virtual Screens and IP Camera support will be added to ThinManager’s Android and iOS mobile clients. This will allow a Control Room style composite application to be taken mobile, allowing mobile users to monitor multiple sources of content simultaneously.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u="sng" kern="1200">
                <a:solidFill>
                  <a:schemeClr val="tx1"/>
                </a:solidFill>
                <a:effectLst/>
                <a:latin typeface="+mn-lt"/>
                <a:ea typeface="+mn-ea"/>
                <a:cs typeface="+mn-cs"/>
              </a:rPr>
              <a:t>MISCELLANEOUS</a:t>
            </a:r>
          </a:p>
          <a:p>
            <a:r>
              <a:rPr lang="en-US" sz="1200" b="1" kern="1200">
                <a:solidFill>
                  <a:schemeClr val="tx1"/>
                </a:solidFill>
                <a:effectLst/>
                <a:latin typeface="+mn-lt"/>
                <a:ea typeface="+mn-ea"/>
                <a:cs typeface="+mn-cs"/>
              </a:rPr>
              <a:t>TermMon .NET Component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ThinManager’s existing TermMon ActiveX control will be made available as a .NET component. This will enable end users who leverage .NET development environments to take advantage of ThinManager’s remote programmability capabilities.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Biometric Facial Recognition (Post 11.0 Release)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An advanced look at Facial Recognition will be presented in the Innovations Zone at Automation Fair 2018. In 2019, ThinManager will support Facial Recognition using RealSense USB cameras, enabling a user to register a face at a ThinManager terminal and associate that face with a Relevance User. ThinManager’s implementation of Facial Recognition will learn a user’s face as it changes – allowing multiple faces (i.e.:  with/without PPE) to be associated with a single user.</a:t>
            </a:r>
          </a:p>
          <a:p>
            <a:endParaRPr lang="en-US"/>
          </a:p>
        </p:txBody>
      </p:sp>
      <p:sp>
        <p:nvSpPr>
          <p:cNvPr id="4" name="Slide Number Placeholder 3"/>
          <p:cNvSpPr>
            <a:spLocks noGrp="1"/>
          </p:cNvSpPr>
          <p:nvPr>
            <p:ph type="sldNum" sz="quarter" idx="10"/>
          </p:nvPr>
        </p:nvSpPr>
        <p:spPr/>
        <p:txBody>
          <a:bodyPr/>
          <a:lstStyle/>
          <a:p>
            <a:fld id="{C5B38BFD-06C2-CE42-8D25-BE8ABD537100}" type="slidenum">
              <a:rPr lang="en-US" smtClean="0"/>
              <a:pPr/>
              <a:t>8</a:t>
            </a:fld>
            <a:endParaRPr lang="en-US"/>
          </a:p>
        </p:txBody>
      </p:sp>
    </p:spTree>
    <p:extLst>
      <p:ext uri="{BB962C8B-B14F-4D97-AF65-F5344CB8AC3E}">
        <p14:creationId xmlns:p14="http://schemas.microsoft.com/office/powerpoint/2010/main" val="225604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ThinManager also supports the new VersaView thin client series as ThinManager-Ready thin client. </a:t>
            </a:r>
          </a:p>
          <a:p>
            <a:endParaRPr lang="en-US" baseline="0"/>
          </a:p>
          <a:p>
            <a:r>
              <a:rPr lang="en-US" baseline="0"/>
              <a:t>All of these units will automatically boot from ThinManager.</a:t>
            </a:r>
          </a:p>
          <a:p>
            <a:r>
              <a:rPr lang="en-US" baseline="0"/>
              <a:t>All of these units are industrial grade to support more strenuous work environments.</a:t>
            </a:r>
          </a:p>
          <a:p>
            <a:r>
              <a:rPr lang="en-US" baseline="0"/>
              <a:t>All of these units should have a life cycle that is two to three times that of their PC counterparts.</a:t>
            </a:r>
          </a:p>
        </p:txBody>
      </p:sp>
      <p:sp>
        <p:nvSpPr>
          <p:cNvPr id="4" name="Slide Number Placeholder 3"/>
          <p:cNvSpPr>
            <a:spLocks noGrp="1"/>
          </p:cNvSpPr>
          <p:nvPr>
            <p:ph type="sldNum" sz="quarter" idx="10"/>
          </p:nvPr>
        </p:nvSpPr>
        <p:spPr/>
        <p:txBody>
          <a:bodyPr/>
          <a:lstStyle/>
          <a:p>
            <a:pPr>
              <a:defRPr/>
            </a:pPr>
            <a:fld id="{A282CB0D-28ED-48BB-AF4E-5AD548B282E5}" type="slidenum">
              <a:rPr lang="en-US" smtClean="0"/>
              <a:pPr>
                <a:defRPr/>
              </a:pPr>
              <a:t>9</a:t>
            </a:fld>
            <a:endParaRPr lang="en-US"/>
          </a:p>
        </p:txBody>
      </p:sp>
    </p:spTree>
    <p:extLst>
      <p:ext uri="{BB962C8B-B14F-4D97-AF65-F5344CB8AC3E}">
        <p14:creationId xmlns:p14="http://schemas.microsoft.com/office/powerpoint/2010/main" val="414755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ThinManager-Ready</a:t>
            </a:r>
            <a:r>
              <a:rPr lang="en-US" baseline="0"/>
              <a:t> means the VersaView series has greater value and functionality than standard commercial grade thin client. ThinManager actually increases the value of the hardware investment by providing additional features and functionality that goes beyond what any unmanaged thin client can do. By combining the VersaView series hardware with ThinManager, customers receive the most powerful thin client solution available for the industrial market.</a:t>
            </a:r>
            <a:endParaRPr lang="en-US"/>
          </a:p>
        </p:txBody>
      </p:sp>
      <p:sp>
        <p:nvSpPr>
          <p:cNvPr id="4" name="Slide Number Placeholder 3"/>
          <p:cNvSpPr>
            <a:spLocks noGrp="1"/>
          </p:cNvSpPr>
          <p:nvPr>
            <p:ph type="sldNum" sz="quarter" idx="10"/>
          </p:nvPr>
        </p:nvSpPr>
        <p:spPr/>
        <p:txBody>
          <a:bodyPr/>
          <a:lstStyle/>
          <a:p>
            <a:fld id="{C5B38BFD-06C2-CE42-8D25-BE8ABD537100}" type="slidenum">
              <a:rPr lang="en-US" smtClean="0"/>
              <a:pPr/>
              <a:t>10</a:t>
            </a:fld>
            <a:endParaRPr lang="en-US"/>
          </a:p>
        </p:txBody>
      </p:sp>
    </p:spTree>
    <p:extLst>
      <p:ext uri="{BB962C8B-B14F-4D97-AF65-F5344CB8AC3E}">
        <p14:creationId xmlns:p14="http://schemas.microsoft.com/office/powerpoint/2010/main" val="2583275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indent="0">
              <a:spcBef>
                <a:spcPts val="0"/>
              </a:spcBef>
              <a:buFont typeface="Wingdings" charset="2"/>
              <a:buNone/>
              <a:defRPr/>
            </a:pPr>
            <a:r>
              <a:rPr lang="en-US" sz="1200" b="1" dirty="0">
                <a:latin typeface="Arial" charset="0"/>
              </a:rPr>
              <a:t>How is it Licensed?</a:t>
            </a:r>
            <a:endParaRPr lang="en-US" b="1" dirty="0">
              <a:ea typeface="+mn-ea"/>
              <a:cs typeface="+mn-cs"/>
            </a:endParaRPr>
          </a:p>
          <a:p>
            <a:pPr marL="287331" indent="-287331">
              <a:spcBef>
                <a:spcPts val="0"/>
              </a:spcBef>
              <a:buFont typeface="Wingdings" charset="2"/>
              <a:buChar char="§"/>
              <a:defRPr/>
            </a:pPr>
            <a:endParaRPr lang="en-US" dirty="0">
              <a:ea typeface="+mn-ea"/>
              <a:cs typeface="+mn-cs"/>
            </a:endParaRPr>
          </a:p>
          <a:p>
            <a:pPr marL="0" indent="0">
              <a:spcBef>
                <a:spcPts val="0"/>
              </a:spcBef>
              <a:buFontTx/>
              <a:buNone/>
              <a:defRPr/>
            </a:pPr>
            <a:r>
              <a:rPr lang="en-US" u="sng" dirty="0">
                <a:ea typeface="+mn-ea"/>
                <a:cs typeface="+mn-cs"/>
              </a:rPr>
              <a:t>ThinManager is licensed based on 3 factors:</a:t>
            </a:r>
          </a:p>
          <a:p>
            <a:pPr marL="0" indent="0">
              <a:spcBef>
                <a:spcPts val="0"/>
              </a:spcBef>
              <a:buFontTx/>
              <a:buNone/>
              <a:defRPr/>
            </a:pPr>
            <a:endParaRPr lang="en-US" u="sng" dirty="0">
              <a:ea typeface="+mn-ea"/>
              <a:cs typeface="+mn-cs"/>
            </a:endParaRPr>
          </a:p>
          <a:p>
            <a:pPr marL="171450" indent="-171450">
              <a:spcBef>
                <a:spcPts val="0"/>
              </a:spcBef>
              <a:buFont typeface="Arial"/>
              <a:buChar char="•"/>
              <a:defRPr/>
            </a:pPr>
            <a:r>
              <a:rPr lang="en-US" dirty="0">
                <a:ea typeface="+mn-ea"/>
              </a:rPr>
              <a:t>Terminal Connection License</a:t>
            </a:r>
          </a:p>
          <a:p>
            <a:pPr marL="171450" indent="-171450">
              <a:spcBef>
                <a:spcPts val="0"/>
              </a:spcBef>
              <a:buFont typeface="Arial"/>
              <a:buChar char="•"/>
              <a:defRPr/>
            </a:pPr>
            <a:r>
              <a:rPr lang="en-US" dirty="0">
                <a:ea typeface="+mn-ea"/>
              </a:rPr>
              <a:t>Redundancy</a:t>
            </a:r>
          </a:p>
          <a:p>
            <a:pPr marL="171450" indent="-171450">
              <a:spcBef>
                <a:spcPts val="0"/>
              </a:spcBef>
              <a:buFont typeface="Arial"/>
              <a:buChar char="•"/>
              <a:defRPr/>
            </a:pPr>
            <a:r>
              <a:rPr lang="en-US" dirty="0">
                <a:ea typeface="+mn-ea"/>
              </a:rPr>
              <a:t>Platform Maintenance</a:t>
            </a:r>
          </a:p>
          <a:p>
            <a:pPr marL="0" indent="0">
              <a:spcBef>
                <a:spcPts val="0"/>
              </a:spcBef>
              <a:buFontTx/>
              <a:buNone/>
              <a:defRPr/>
            </a:pPr>
            <a:endParaRPr lang="en-US" dirty="0">
              <a:ea typeface="+mn-ea"/>
              <a:cs typeface="+mn-cs"/>
            </a:endParaRPr>
          </a:p>
          <a:p>
            <a:pPr marL="0" indent="0">
              <a:spcBef>
                <a:spcPts val="0"/>
              </a:spcBef>
              <a:buFontTx/>
              <a:buNone/>
              <a:defRPr/>
            </a:pPr>
            <a:r>
              <a:rPr lang="en-US" dirty="0">
                <a:ea typeface="+mn-ea"/>
                <a:cs typeface="+mn-cs"/>
              </a:rPr>
              <a:t>The Terminal Connection License is defined by how many terminals/devices are concurrently connected to ThinManager.  These are sold in 5, 10 and 25 packs (which are additive) as well as an Enterprise Server license that provides Unlimited Terminal Connections.</a:t>
            </a:r>
          </a:p>
          <a:p>
            <a:pPr marL="0" indent="0">
              <a:spcBef>
                <a:spcPts val="0"/>
              </a:spcBef>
              <a:buFontTx/>
              <a:buNone/>
              <a:defRPr/>
            </a:pPr>
            <a:endParaRPr lang="en-US" dirty="0">
              <a:ea typeface="+mn-ea"/>
              <a:cs typeface="+mn-cs"/>
            </a:endParaRPr>
          </a:p>
          <a:p>
            <a:pPr marL="0" indent="0">
              <a:spcBef>
                <a:spcPts val="0"/>
              </a:spcBef>
              <a:buFontTx/>
              <a:buNone/>
              <a:defRPr/>
            </a:pPr>
            <a:r>
              <a:rPr lang="en-US" dirty="0">
                <a:ea typeface="+mn-ea"/>
                <a:cs typeface="+mn-cs"/>
              </a:rPr>
              <a:t>Redundancy provides a pair of ThinManager installations that are automatically synchronized.  Either installation can deliver firmware and terminal profiles.</a:t>
            </a:r>
          </a:p>
          <a:p>
            <a:pPr marL="0" indent="0">
              <a:spcBef>
                <a:spcPts val="0"/>
              </a:spcBef>
              <a:buFontTx/>
              <a:buNone/>
              <a:defRPr/>
            </a:pPr>
            <a:endParaRPr lang="en-US" dirty="0">
              <a:ea typeface="+mn-ea"/>
              <a:cs typeface="+mn-cs"/>
            </a:endParaRPr>
          </a:p>
          <a:p>
            <a:pPr marL="0" indent="0">
              <a:spcBef>
                <a:spcPts val="0"/>
              </a:spcBef>
              <a:buFontTx/>
              <a:buNone/>
              <a:defRPr/>
            </a:pPr>
            <a:r>
              <a:rPr lang="en-US" dirty="0">
                <a:ea typeface="+mn-ea"/>
                <a:cs typeface="+mn-cs"/>
              </a:rPr>
              <a:t>Platform Maintenance is equivalent to TechConnect. In exchange for annual fee, the end user receives the latest version of ThinManager, Live Tech Support and trade-in value for their license towards an Enterprise Server license.</a:t>
            </a:r>
          </a:p>
          <a:p>
            <a:pPr marL="0" indent="0">
              <a:spcBef>
                <a:spcPts val="0"/>
              </a:spcBef>
              <a:buFontTx/>
              <a:buNone/>
              <a:defRPr/>
            </a:pPr>
            <a:endParaRPr lang="en-US" dirty="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Redundancy is having 2 ThinManager installations that are automatically synchronized -&gt; either of which can deliver firmware and profiles to the terminals managed by ThinManager.</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None</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Mirrored – provides a pair of ThinManager installs which are automatically synchronized, but there is a restriction - changes to the ThinManager configuration can only be made from the Primary ThinManager installation</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Full – similar to Mirrored except there is no restriction – ThinManager configuration changes can be made from either ThinManager installation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Platform Maintenance (PM) is ThinManager’s form of TechConnect.  This is an annual fee that provides the latest release of ThinManager, access to live tech support, and credit towards upgrades in the future.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3 special licenses available:</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Muni Pack – offered only in 25 terminal connection counts and for municipalities only – can split the terminal connection count across multiple sites.  Can be purchased with No Redundancy or Full Redundancy only.</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Enterprise Server – provides an unlimited number of terminal connections on a single owned network.  Includes Full Redundancy and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Year of Platform Maintenance. </a:t>
            </a:r>
            <a:r>
              <a:rPr lang="en-US" sz="1200" b="1" u="sng" kern="1200" dirty="0">
                <a:solidFill>
                  <a:schemeClr val="tx1"/>
                </a:solidFill>
                <a:effectLst/>
                <a:latin typeface="+mn-lt"/>
                <a:ea typeface="+mn-ea"/>
                <a:cs typeface="+mn-cs"/>
              </a:rPr>
              <a:t>Restriction:</a:t>
            </a:r>
            <a:r>
              <a:rPr lang="en-US" sz="1200" kern="1200" dirty="0">
                <a:solidFill>
                  <a:schemeClr val="tx1"/>
                </a:solidFill>
                <a:effectLst/>
                <a:latin typeface="+mn-lt"/>
                <a:ea typeface="+mn-ea"/>
                <a:cs typeface="+mn-cs"/>
              </a:rPr>
              <a:t>  Cannot be used on networks that are public, leased or non-company owned.</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FLEX (100, 250, 500) – provides a terminal count limit, but can be installed on as many networks as needed.  </a:t>
            </a:r>
            <a:r>
              <a:rPr lang="en-US" sz="1200" b="1" u="sng" kern="1200" dirty="0">
                <a:solidFill>
                  <a:schemeClr val="tx1"/>
                </a:solidFill>
                <a:effectLst/>
                <a:latin typeface="+mn-lt"/>
                <a:ea typeface="+mn-ea"/>
                <a:cs typeface="+mn-cs"/>
              </a:rPr>
              <a:t>RESTRICTION</a:t>
            </a:r>
            <a:r>
              <a:rPr lang="en-US" sz="1200" kern="1200" dirty="0">
                <a:solidFill>
                  <a:schemeClr val="tx1"/>
                </a:solidFill>
                <a:effectLst/>
                <a:latin typeface="+mn-lt"/>
                <a:ea typeface="+mn-ea"/>
                <a:cs typeface="+mn-cs"/>
              </a:rPr>
              <a:t>:  Can only be utilized within a single Business Unit of a company.</a:t>
            </a:r>
          </a:p>
          <a:p>
            <a:pPr marL="0" indent="0">
              <a:spcBef>
                <a:spcPts val="0"/>
              </a:spcBef>
              <a:buFontTx/>
              <a:buNone/>
              <a:defRPr/>
            </a:pPr>
            <a:endParaRPr lang="en-US" dirty="0">
              <a:ea typeface="+mn-ea"/>
              <a:cs typeface="+mn-cs"/>
            </a:endParaRPr>
          </a:p>
          <a:p>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11</a:t>
            </a:fld>
            <a:endParaRPr lang="en-US"/>
          </a:p>
        </p:txBody>
      </p:sp>
    </p:spTree>
    <p:extLst>
      <p:ext uri="{BB962C8B-B14F-4D97-AF65-F5344CB8AC3E}">
        <p14:creationId xmlns:p14="http://schemas.microsoft.com/office/powerpoint/2010/main" val="1374169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g"/><Relationship Id="rId1" Type="http://schemas.openxmlformats.org/officeDocument/2006/relationships/slideMaster" Target="../slideMasters/slideMaster6.xml"/><Relationship Id="rId4" Type="http://schemas.microsoft.com/office/2007/relationships/hdphoto" Target="../media/hdphoto3.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g"/><Relationship Id="rId1" Type="http://schemas.openxmlformats.org/officeDocument/2006/relationships/slideMaster" Target="../slideMasters/slideMaster6.xml"/><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g"/><Relationship Id="rId1" Type="http://schemas.openxmlformats.org/officeDocument/2006/relationships/slideMaster" Target="../slideMasters/slideMaster6.xml"/><Relationship Id="rId4" Type="http://schemas.microsoft.com/office/2007/relationships/hdphoto" Target="../media/hdphoto5.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jp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g"/><Relationship Id="rId1" Type="http://schemas.openxmlformats.org/officeDocument/2006/relationships/slideMaster" Target="../slideMasters/slideMaster6.xml"/><Relationship Id="rId4" Type="http://schemas.microsoft.com/office/2007/relationships/hdphoto" Target="../media/hdphoto7.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6.xml"/><Relationship Id="rId4" Type="http://schemas.microsoft.com/office/2007/relationships/hdphoto" Target="../media/hdphoto9.wdp"/></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8" Type="http://schemas.openxmlformats.org/officeDocument/2006/relationships/hyperlink" Target="http://linkedin.com/company/rockwell-automation/" TargetMode="External"/><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hyperlink" Target="http://youtube.com/user/ROKAutomation/home" TargetMode="External"/><Relationship Id="rId2" Type="http://schemas.openxmlformats.org/officeDocument/2006/relationships/hyperlink" Target="http://rockwellautomation.com/rockwellautomation/news/blog/overview.page" TargetMode="External"/><Relationship Id="rId1" Type="http://schemas.openxmlformats.org/officeDocument/2006/relationships/slideMaster" Target="../slideMasters/slideMaster9.xml"/><Relationship Id="rId6" Type="http://schemas.openxmlformats.org/officeDocument/2006/relationships/hyperlink" Target="http://instagram.com/rokautomation" TargetMode="Externa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hyperlink" Target="http://twitter.com/ROKAutomation" TargetMode="External"/><Relationship Id="rId4" Type="http://schemas.openxmlformats.org/officeDocument/2006/relationships/hyperlink" Target="http://facebook.com/ROKAutomation" TargetMode="External"/><Relationship Id="rId9" Type="http://schemas.openxmlformats.org/officeDocument/2006/relationships/image" Target="../media/image44.png"/><Relationship Id="rId1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1.png"/><Relationship Id="rId2" Type="http://schemas.openxmlformats.org/officeDocument/2006/relationships/image" Target="../media/image9.jpg"/><Relationship Id="rId1" Type="http://schemas.openxmlformats.org/officeDocument/2006/relationships/slideMaster" Target="../slideMasters/slideMaster9.xml"/><Relationship Id="rId6" Type="http://schemas.openxmlformats.org/officeDocument/2006/relationships/image" Target="../media/image48.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hyperlink" Target="http://linkedin.com/company/rockwell-automation/" TargetMode="External"/><Relationship Id="rId14" Type="http://schemas.openxmlformats.org/officeDocument/2006/relationships/image" Target="../media/image52.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Master" Target="../slideMasters/slideMaster9.xml"/><Relationship Id="rId6" Type="http://schemas.openxmlformats.org/officeDocument/2006/relationships/image" Target="../media/image48.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hyperlink" Target="http://linkedin.com/company/rockwell-automation/" TargetMode="External"/><Relationship Id="rId14" Type="http://schemas.openxmlformats.org/officeDocument/2006/relationships/image" Target="../media/image5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15D69-AF6E-834C-9D21-0F9B361A569F}"/>
              </a:ext>
            </a:extLst>
          </p:cNvPr>
          <p:cNvPicPr>
            <a:picLocks noChangeAspect="1"/>
          </p:cNvPicPr>
          <p:nvPr userDrawn="1"/>
        </p:nvPicPr>
        <p:blipFill rotWithShape="1">
          <a:blip r:embed="rId2"/>
          <a:srcRect b="45333"/>
          <a:stretch/>
        </p:blipFill>
        <p:spPr>
          <a:xfrm>
            <a:off x="8187789" y="4469067"/>
            <a:ext cx="3375275" cy="651573"/>
          </a:xfrm>
          <a:prstGeom prst="rect">
            <a:avLst/>
          </a:prstGeom>
        </p:spPr>
      </p:pic>
      <p:sp>
        <p:nvSpPr>
          <p:cNvPr id="18" name="Title 17">
            <a:extLst>
              <a:ext uri="{FF2B5EF4-FFF2-40B4-BE49-F238E27FC236}">
                <a16:creationId xmlns:a16="http://schemas.microsoft.com/office/drawing/2014/main" id="{12F5F54E-08A5-6344-BFD1-276793D76961}"/>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id="{19E4EDB0-AABB-BE41-A3BE-D05669C6BF94}"/>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cxnSp>
        <p:nvCxnSpPr>
          <p:cNvPr id="10" name="Straight Connector 9">
            <a:extLst>
              <a:ext uri="{FF2B5EF4-FFF2-40B4-BE49-F238E27FC236}">
                <a16:creationId xmlns:a16="http://schemas.microsoft.com/office/drawing/2014/main" id="{ED2AB6AB-AF99-3F41-B8B8-4226608CA2A6}"/>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54915E0C-EC46-0048-832A-EDFB850AFD63}"/>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7" name="Picture 4" descr="ThinManager">
            <a:extLst>
              <a:ext uri="{FF2B5EF4-FFF2-40B4-BE49-F238E27FC236}">
                <a16:creationId xmlns:a16="http://schemas.microsoft.com/office/drawing/2014/main" id="{1D40BB69-833C-4B72-9CBF-218CBBA4A9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4767" y="5282868"/>
            <a:ext cx="3169640" cy="4912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8F653BA-76B2-4B5D-81C6-9A664869F45C}"/>
              </a:ext>
            </a:extLst>
          </p:cNvPr>
          <p:cNvSpPr txBox="1">
            <a:spLocks/>
          </p:cNvSpPr>
          <p:nvPr userDrawn="1"/>
        </p:nvSpPr>
        <p:spPr>
          <a:xfrm>
            <a:off x="8490917" y="5932136"/>
            <a:ext cx="3022903" cy="491294"/>
          </a:xfrm>
          <a:prstGeom prst="rect">
            <a:avLst/>
          </a:prstGeom>
        </p:spPr>
        <p:txBody>
          <a:bodyPr vert="horz" lIns="91440" tIns="45720" rIns="91440" bIns="45720" rtlCol="0" anchor="b">
            <a:noAutofit/>
          </a:bodyPr>
          <a:lstStyle>
            <a:lvl1pPr marL="0" indent="0" algn="r" rtl="0" eaLnBrk="1" fontAlgn="base" hangingPunct="1">
              <a:lnSpc>
                <a:spcPts val="4999"/>
              </a:lnSpc>
              <a:spcBef>
                <a:spcPct val="0"/>
              </a:spcBef>
              <a:spcAft>
                <a:spcPct val="0"/>
              </a:spcAft>
              <a:buFont typeface="Arial" panose="020B0604020202020204" pitchFamily="34" charset="0"/>
              <a:buNone/>
              <a:defRPr sz="4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algn="ctr" defTabSz="914400"/>
            <a:r>
              <a:rPr lang="en-US" sz="2400" kern="0" dirty="0">
                <a:solidFill>
                  <a:srgbClr val="CE153F"/>
                </a:solidFill>
                <a:latin typeface="Barlow" panose="00000500000000000000" pitchFamily="50" charset="0"/>
              </a:rPr>
              <a:t>2020 Roadshow</a:t>
            </a:r>
          </a:p>
        </p:txBody>
      </p:sp>
    </p:spTree>
    <p:extLst>
      <p:ext uri="{BB962C8B-B14F-4D97-AF65-F5344CB8AC3E}">
        <p14:creationId xmlns:p14="http://schemas.microsoft.com/office/powerpoint/2010/main" val="2406260312"/>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9" name="Text Placeholder 3">
            <a:extLst>
              <a:ext uri="{FF2B5EF4-FFF2-40B4-BE49-F238E27FC236}">
                <a16:creationId xmlns:a16="http://schemas.microsoft.com/office/drawing/2014/main" id="{DCFB99D2-B83B-5D4D-A8E5-3EFF65D6697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8FEB5888-F321-9147-A414-3255540B7B1F}"/>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8919847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3">
            <a:extLst>
              <a:ext uri="{FF2B5EF4-FFF2-40B4-BE49-F238E27FC236}">
                <a16:creationId xmlns:a16="http://schemas.microsoft.com/office/drawing/2014/main" id="{64B8D987-9F1B-EA45-AD74-FCFE6A2B4771}"/>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E572036-C39F-1346-8AEF-15831BF32282}"/>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12284077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7FF84CA2-4435-3146-9171-23AD81953E51}"/>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884C353E-F578-3646-BADA-428805946AD7}"/>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274950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13" name="Text Placeholder 3">
            <a:extLst>
              <a:ext uri="{FF2B5EF4-FFF2-40B4-BE49-F238E27FC236}">
                <a16:creationId xmlns:a16="http://schemas.microsoft.com/office/drawing/2014/main" id="{D2227496-6068-A144-899B-B01D04C84D5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1E969A81-8711-234B-9F9D-C498F5612738}"/>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5FF84E7-8F45-A041-87BA-A4CE5A8AACA3}"/>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2333094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7" name="Title 1">
            <a:extLst>
              <a:ext uri="{FF2B5EF4-FFF2-40B4-BE49-F238E27FC236}">
                <a16:creationId xmlns:a16="http://schemas.microsoft.com/office/drawing/2014/main" id="{1BECBFEC-9831-A041-8BE4-EBBDEB2B2BD3}"/>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11" name="Text Placeholder 6">
            <a:extLst>
              <a:ext uri="{FF2B5EF4-FFF2-40B4-BE49-F238E27FC236}">
                <a16:creationId xmlns:a16="http://schemas.microsoft.com/office/drawing/2014/main" id="{1329D30E-C940-BB44-B2A5-11CF3F285850}"/>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6" name="Straight Connector 5">
            <a:extLst>
              <a:ext uri="{FF2B5EF4-FFF2-40B4-BE49-F238E27FC236}">
                <a16:creationId xmlns:a16="http://schemas.microsoft.com/office/drawing/2014/main" id="{F08D8F8E-AE1E-0049-A050-99082B64C36F}"/>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5187034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9" name="Text Placeholder 6">
            <a:extLst>
              <a:ext uri="{FF2B5EF4-FFF2-40B4-BE49-F238E27FC236}">
                <a16:creationId xmlns:a16="http://schemas.microsoft.com/office/drawing/2014/main" id="{F98307C1-27A1-CE4D-BFA3-EF2E968A379B}"/>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1" name="Text Placeholder 6">
            <a:extLst>
              <a:ext uri="{FF2B5EF4-FFF2-40B4-BE49-F238E27FC236}">
                <a16:creationId xmlns:a16="http://schemas.microsoft.com/office/drawing/2014/main" id="{BC7E44E7-1E2E-194F-B219-432CEC79C13B}"/>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2" name="Text Placeholder 6">
            <a:extLst>
              <a:ext uri="{FF2B5EF4-FFF2-40B4-BE49-F238E27FC236}">
                <a16:creationId xmlns:a16="http://schemas.microsoft.com/office/drawing/2014/main" id="{12A3E805-C780-D142-BA0F-633D89CE82F4}"/>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64" name="Text Placeholder 6">
            <a:extLst>
              <a:ext uri="{FF2B5EF4-FFF2-40B4-BE49-F238E27FC236}">
                <a16:creationId xmlns:a16="http://schemas.microsoft.com/office/drawing/2014/main" id="{F0E1E61F-1F5F-5541-B98A-8133C915B76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65" name="Text Placeholder 6">
            <a:extLst>
              <a:ext uri="{FF2B5EF4-FFF2-40B4-BE49-F238E27FC236}">
                <a16:creationId xmlns:a16="http://schemas.microsoft.com/office/drawing/2014/main" id="{9258A81B-AF7A-EE4B-A036-2E578E9F91B3}"/>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66" name="Text Placeholder 6">
            <a:extLst>
              <a:ext uri="{FF2B5EF4-FFF2-40B4-BE49-F238E27FC236}">
                <a16:creationId xmlns:a16="http://schemas.microsoft.com/office/drawing/2014/main" id="{8D5F6C5F-132C-BB46-B6CB-AD1C62329DC3}"/>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50" name="Text Placeholder 6">
            <a:extLst>
              <a:ext uri="{FF2B5EF4-FFF2-40B4-BE49-F238E27FC236}">
                <a16:creationId xmlns:a16="http://schemas.microsoft.com/office/drawing/2014/main" id="{821451BB-ACFD-DB40-B39A-1EC28147F62D}"/>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1" name="Picture Placeholder 30">
            <a:extLst>
              <a:ext uri="{FF2B5EF4-FFF2-40B4-BE49-F238E27FC236}">
                <a16:creationId xmlns:a16="http://schemas.microsoft.com/office/drawing/2014/main" id="{6EA815BE-8773-9C42-B557-02AF66E2124D}"/>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774007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ctagon Callou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
        <p:nvSpPr>
          <p:cNvPr id="14" name="Picture Placeholder 8">
            <a:extLst>
              <a:ext uri="{FF2B5EF4-FFF2-40B4-BE49-F238E27FC236}">
                <a16:creationId xmlns:a16="http://schemas.microsoft.com/office/drawing/2014/main" id="{F693DC93-651D-9246-8D01-0A591E3C5CF0}"/>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a:t>Click to edit master title</a:t>
            </a:r>
          </a:p>
        </p:txBody>
      </p:sp>
      <p:sp>
        <p:nvSpPr>
          <p:cNvPr id="12" name="Text Placeholder 6">
            <a:extLst>
              <a:ext uri="{FF2B5EF4-FFF2-40B4-BE49-F238E27FC236}">
                <a16:creationId xmlns:a16="http://schemas.microsoft.com/office/drawing/2014/main" id="{0246520F-3872-E84E-9897-CF98748D5CF9}"/>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E247CA2A-30A5-824F-BFD8-3AE277BF0222}"/>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40081669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7">
            <a:extLst>
              <a:ext uri="{FF2B5EF4-FFF2-40B4-BE49-F238E27FC236}">
                <a16:creationId xmlns:a16="http://schemas.microsoft.com/office/drawing/2014/main" id="{7ED19046-5E10-A442-9B28-7399ADCE458B}"/>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bg1"/>
                </a:solidFill>
              </a:defRPr>
            </a:lvl1pPr>
          </a:lstStyle>
          <a:p>
            <a:r>
              <a:rPr lang="en-US" dirty="0"/>
              <a:t>Click to edit master </a:t>
            </a:r>
            <a:br>
              <a:rPr lang="en-US" dirty="0"/>
            </a:br>
            <a:r>
              <a:rPr lang="en-US" dirty="0"/>
              <a:t>title in sentence case</a:t>
            </a:r>
          </a:p>
        </p:txBody>
      </p:sp>
      <p:cxnSp>
        <p:nvCxnSpPr>
          <p:cNvPr id="15" name="Straight Connector 14">
            <a:extLst>
              <a:ext uri="{FF2B5EF4-FFF2-40B4-BE49-F238E27FC236}">
                <a16:creationId xmlns:a16="http://schemas.microsoft.com/office/drawing/2014/main" id="{6C230403-81D1-0F47-B670-FF52061935FB}"/>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7E6F65CA-5AAA-634B-8981-678037D230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87789" y="4497269"/>
            <a:ext cx="2976794" cy="685843"/>
          </a:xfrm>
          <a:prstGeom prst="rect">
            <a:avLst/>
          </a:prstGeom>
        </p:spPr>
      </p:pic>
      <p:sp>
        <p:nvSpPr>
          <p:cNvPr id="6" name="Text Placeholder 11">
            <a:extLst>
              <a:ext uri="{FF2B5EF4-FFF2-40B4-BE49-F238E27FC236}">
                <a16:creationId xmlns:a16="http://schemas.microsoft.com/office/drawing/2014/main" id="{7F4AA285-70FE-2A42-888B-D8130D621EF8}"/>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spTree>
    <p:extLst>
      <p:ext uri="{BB962C8B-B14F-4D97-AF65-F5344CB8AC3E}">
        <p14:creationId xmlns:p14="http://schemas.microsoft.com/office/powerpoint/2010/main" val="57840925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9130C-A65E-2846-971B-025AAF216FC7}"/>
              </a:ext>
            </a:extLst>
          </p:cNvPr>
          <p:cNvSpPr/>
          <p:nvPr userDrawn="1"/>
        </p:nvSpPr>
        <p:spPr bwMode="auto">
          <a:xfrm>
            <a:off x="0" y="0"/>
            <a:ext cx="12192000" cy="6858000"/>
          </a:xfrm>
          <a:prstGeom prst="rect">
            <a:avLst/>
          </a:prstGeom>
          <a:solidFill>
            <a:schemeClr val="bg1">
              <a:alpha val="68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06957"/>
            <a:ext cx="11239803" cy="791867"/>
            <a:chOff x="318094" y="2013914"/>
            <a:chExt cx="22482533" cy="1583733"/>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46686"/>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tx1"/>
                  </a:solidFill>
                  <a:latin typeface="Arial" panose="020B0604020202020204" pitchFamily="34" charset="0"/>
                  <a:cs typeface="Arial" panose="020B0604020202020204" pitchFamily="34" charset="0"/>
                </a:rPr>
                <a:t>Rockwell Automation </a:t>
              </a:r>
              <a:br>
                <a:rPr lang="en-US" sz="2999" kern="0" dirty="0">
                  <a:solidFill>
                    <a:schemeClr val="tx1"/>
                  </a:solidFill>
                  <a:latin typeface="Arial" panose="020B0604020202020204" pitchFamily="34" charset="0"/>
                  <a:cs typeface="Arial" panose="020B0604020202020204" pitchFamily="34" charset="0"/>
                </a:rPr>
              </a:br>
              <a:r>
                <a:rPr lang="en-US" sz="2999" b="1" kern="0" dirty="0">
                  <a:solidFill>
                    <a:schemeClr val="tx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013914"/>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tx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companies and their people be more productive.</a:t>
              </a:r>
              <a:endParaRPr lang="en-US" sz="1500" b="1" kern="0" dirty="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FISCAL 2017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tx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PRODUCTIVITY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INTELLECTUAL CAPITAL  &gt;  VALUE CREATION</a:t>
            </a:r>
          </a:p>
        </p:txBody>
      </p:sp>
      <p:pic>
        <p:nvPicPr>
          <p:cNvPr id="29" name="Picture 28">
            <a:extLst>
              <a:ext uri="{FF2B5EF4-FFF2-40B4-BE49-F238E27FC236}">
                <a16:creationId xmlns:a16="http://schemas.microsoft.com/office/drawing/2014/main" id="{8FDBB8FB-EFB8-8D40-8A76-059DABDD3E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30" name="Picture 29">
            <a:extLst>
              <a:ext uri="{FF2B5EF4-FFF2-40B4-BE49-F238E27FC236}">
                <a16:creationId xmlns:a16="http://schemas.microsoft.com/office/drawing/2014/main" id="{D2E35147-9B1C-F946-BA44-C094645062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31" name="Rectangle 30">
            <a:extLst>
              <a:ext uri="{FF2B5EF4-FFF2-40B4-BE49-F238E27FC236}">
                <a16:creationId xmlns:a16="http://schemas.microsoft.com/office/drawing/2014/main" id="{6368C5E6-C740-CD41-ADF0-4FFE094E74DA}"/>
              </a:ext>
            </a:extLst>
          </p:cNvPr>
          <p:cNvSpPr>
            <a:spLocks noChangeArrowheads="1"/>
          </p:cNvSpPr>
          <p:nvPr userDrawn="1"/>
        </p:nvSpPr>
        <p:spPr bwMode="auto">
          <a:xfrm>
            <a:off x="3306417"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32" name="Rectangle 31">
            <a:extLst>
              <a:ext uri="{FF2B5EF4-FFF2-40B4-BE49-F238E27FC236}">
                <a16:creationId xmlns:a16="http://schemas.microsoft.com/office/drawing/2014/main" id="{7065064D-49BC-C449-B641-80D3393DBC48}"/>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99722176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A262D-CF7E-3444-A3DF-63F679AE3838}"/>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12" name="Text Placeholder 6">
            <a:extLst>
              <a:ext uri="{FF2B5EF4-FFF2-40B4-BE49-F238E27FC236}">
                <a16:creationId xmlns:a16="http://schemas.microsoft.com/office/drawing/2014/main" id="{A3CED397-78A7-8A43-B063-18B4C204EE01}"/>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3" name="Text Placeholder 6">
            <a:extLst>
              <a:ext uri="{FF2B5EF4-FFF2-40B4-BE49-F238E27FC236}">
                <a16:creationId xmlns:a16="http://schemas.microsoft.com/office/drawing/2014/main" id="{87274893-C6DC-CD4E-94D7-B94C11EBE328}"/>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4" name="Text Placeholder 6">
            <a:extLst>
              <a:ext uri="{FF2B5EF4-FFF2-40B4-BE49-F238E27FC236}">
                <a16:creationId xmlns:a16="http://schemas.microsoft.com/office/drawing/2014/main" id="{22F50AC0-73BA-444D-AA1A-666246E693BF}"/>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3" name="Text Placeholder 6">
            <a:extLst>
              <a:ext uri="{FF2B5EF4-FFF2-40B4-BE49-F238E27FC236}">
                <a16:creationId xmlns:a16="http://schemas.microsoft.com/office/drawing/2014/main" id="{1DEE4B43-24CC-7C41-9AA1-5E0555D68E06}"/>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4" name="Text Placeholder 6">
            <a:extLst>
              <a:ext uri="{FF2B5EF4-FFF2-40B4-BE49-F238E27FC236}">
                <a16:creationId xmlns:a16="http://schemas.microsoft.com/office/drawing/2014/main" id="{7AF32BFF-7103-8946-BB84-020FC1D08F1E}"/>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5" name="Text Placeholder 6">
            <a:extLst>
              <a:ext uri="{FF2B5EF4-FFF2-40B4-BE49-F238E27FC236}">
                <a16:creationId xmlns:a16="http://schemas.microsoft.com/office/drawing/2014/main" id="{76F47986-0161-3D49-8FE1-374E2C456CE4}"/>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6" name="Text Placeholder 6">
            <a:extLst>
              <a:ext uri="{FF2B5EF4-FFF2-40B4-BE49-F238E27FC236}">
                <a16:creationId xmlns:a16="http://schemas.microsoft.com/office/drawing/2014/main" id="{9D843D73-C2F6-0146-BDFB-186E92F8E1F3}"/>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AB95E942-9AA6-1C4A-AE80-7B9DC1E6D999}"/>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2">
            <a:extLst>
              <a:ext uri="{FF2B5EF4-FFF2-40B4-BE49-F238E27FC236}">
                <a16:creationId xmlns:a16="http://schemas.microsoft.com/office/drawing/2014/main" id="{4B1F7B11-93B8-5C46-A28F-D370B917FDDC}"/>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29" name="Text Placeholder 2">
            <a:extLst>
              <a:ext uri="{FF2B5EF4-FFF2-40B4-BE49-F238E27FC236}">
                <a16:creationId xmlns:a16="http://schemas.microsoft.com/office/drawing/2014/main" id="{D9B45606-6E4E-A144-AF1F-E9D97E42FACA}"/>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0" name="Text Placeholder 2">
            <a:extLst>
              <a:ext uri="{FF2B5EF4-FFF2-40B4-BE49-F238E27FC236}">
                <a16:creationId xmlns:a16="http://schemas.microsoft.com/office/drawing/2014/main" id="{419D2474-1FFF-7342-B3DC-F34C6EE116E2}"/>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1" name="Text Placeholder 2">
            <a:extLst>
              <a:ext uri="{FF2B5EF4-FFF2-40B4-BE49-F238E27FC236}">
                <a16:creationId xmlns:a16="http://schemas.microsoft.com/office/drawing/2014/main" id="{7A6B508D-47BD-E940-BE7E-A1B1EF7753C3}"/>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32" name="Text Placeholder 2">
            <a:extLst>
              <a:ext uri="{FF2B5EF4-FFF2-40B4-BE49-F238E27FC236}">
                <a16:creationId xmlns:a16="http://schemas.microsoft.com/office/drawing/2014/main" id="{014BBF7B-B4F0-EF4B-94DE-5998AD82C1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33" name="Text Placeholder 2">
            <a:extLst>
              <a:ext uri="{FF2B5EF4-FFF2-40B4-BE49-F238E27FC236}">
                <a16:creationId xmlns:a16="http://schemas.microsoft.com/office/drawing/2014/main" id="{2F9F5108-67F3-2742-AED3-6A80B7696E88}"/>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34" name="Text Placeholder 2">
            <a:extLst>
              <a:ext uri="{FF2B5EF4-FFF2-40B4-BE49-F238E27FC236}">
                <a16:creationId xmlns:a16="http://schemas.microsoft.com/office/drawing/2014/main" id="{9E570FA3-B870-4842-B940-8CC1E92EA8D7}"/>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35" name="Text Placeholder 2">
            <a:extLst>
              <a:ext uri="{FF2B5EF4-FFF2-40B4-BE49-F238E27FC236}">
                <a16:creationId xmlns:a16="http://schemas.microsoft.com/office/drawing/2014/main" id="{BB5FF7C1-87A1-554E-95BB-85EAC39A5DAD}"/>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59514930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B0A1D368-BC3E-C048-8294-D2704C2524F1}"/>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30547915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C31A78FC-A569-C941-9D0F-2D3AF3AC290B}"/>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65208204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6E101761-E87D-3E48-8F3A-E127FC6B19B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308CD64E-D150-F34C-8E44-0FC10C9065D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53643540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7" name="Text Placeholder 3">
            <a:extLst>
              <a:ext uri="{FF2B5EF4-FFF2-40B4-BE49-F238E27FC236}">
                <a16:creationId xmlns:a16="http://schemas.microsoft.com/office/drawing/2014/main" id="{7CD93030-4423-894B-B14F-8A0B23EFDB1F}"/>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CB25BF6A-E7B0-E14C-8918-9F5A5308B80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18492078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823B2F5E-BB51-724C-993A-0514C2753A34}"/>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A6AB652B-D444-864A-B0F8-0B4A038382A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EDC97683-7D84-CC49-A835-7AEC3CDE105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8477115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74D04D06-AC65-3F47-8F04-20815C33711B}"/>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7EA38924-0F85-2547-B61D-F34A06486F6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1BD40063-04D5-EA48-8E1D-E3E3E69964B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93191861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cxnSp>
        <p:nvCxnSpPr>
          <p:cNvPr id="8" name="Straight Connector 7">
            <a:extLst>
              <a:ext uri="{FF2B5EF4-FFF2-40B4-BE49-F238E27FC236}">
                <a16:creationId xmlns:a16="http://schemas.microsoft.com/office/drawing/2014/main" id="{28D3880A-C5A7-8144-9C80-F3ED9440207F}"/>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3" name="Text Placeholder 3">
            <a:extLst>
              <a:ext uri="{FF2B5EF4-FFF2-40B4-BE49-F238E27FC236}">
                <a16:creationId xmlns:a16="http://schemas.microsoft.com/office/drawing/2014/main" id="{E591272B-2335-D644-8B1C-A85E5EFAA388}"/>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D1E72CA7-2869-D646-8CAA-FD02C9E6E401}"/>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1087234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46255083-292E-4B41-87C4-00596BEDD07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C2BB62C6-EAF6-0444-AC28-C2EA4F301ED3}"/>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435379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36991"/>
            <a:ext cx="11239803" cy="775481"/>
            <a:chOff x="318094" y="2073982"/>
            <a:chExt cx="22482533" cy="1550961"/>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73982"/>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bg1"/>
                  </a:solidFill>
                  <a:latin typeface="Arial" panose="020B0604020202020204" pitchFamily="34" charset="0"/>
                  <a:cs typeface="Arial" panose="020B0604020202020204" pitchFamily="34" charset="0"/>
                </a:rPr>
                <a:t>Rockwell Automation </a:t>
              </a:r>
              <a:br>
                <a:rPr lang="en-US" sz="2999" kern="0" dirty="0">
                  <a:solidFill>
                    <a:schemeClr val="bg1"/>
                  </a:solidFill>
                  <a:latin typeface="Arial" panose="020B0604020202020204" pitchFamily="34" charset="0"/>
                  <a:cs typeface="Arial" panose="020B0604020202020204" pitchFamily="34" charset="0"/>
                </a:rPr>
              </a:br>
              <a:r>
                <a:rPr lang="en-US" sz="2999" b="1" kern="0" dirty="0">
                  <a:solidFill>
                    <a:schemeClr val="bg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123098"/>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bg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companies and their people be more productive.</a:t>
              </a:r>
              <a:endParaRPr lang="en-US" sz="1500" b="1" kern="0"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FISCAL 2018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bg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PRODUCTIVITY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INTELLECTUAL CAPITAL  &gt;  VALUE CREATION</a:t>
            </a:r>
          </a:p>
        </p:txBody>
      </p:sp>
    </p:spTree>
    <p:extLst>
      <p:ext uri="{BB962C8B-B14F-4D97-AF65-F5344CB8AC3E}">
        <p14:creationId xmlns:p14="http://schemas.microsoft.com/office/powerpoint/2010/main" val="193092020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8E882F-5006-7A4F-ABAA-06AF653BE19D}"/>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21025399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7" name="Text Placeholder 6">
            <a:extLst>
              <a:ext uri="{FF2B5EF4-FFF2-40B4-BE49-F238E27FC236}">
                <a16:creationId xmlns:a16="http://schemas.microsoft.com/office/drawing/2014/main" id="{F498E10C-18A0-A948-A456-048E958A9B43}"/>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9" name="Straight Connector 8">
            <a:extLst>
              <a:ext uri="{FF2B5EF4-FFF2-40B4-BE49-F238E27FC236}">
                <a16:creationId xmlns:a16="http://schemas.microsoft.com/office/drawing/2014/main" id="{EE26983E-09BC-B145-8821-755E428FBF8E}"/>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0097317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83CEB81E-8990-F445-A74F-E64F00B5BAB8}"/>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6" name="Text Placeholder 6">
            <a:extLst>
              <a:ext uri="{FF2B5EF4-FFF2-40B4-BE49-F238E27FC236}">
                <a16:creationId xmlns:a16="http://schemas.microsoft.com/office/drawing/2014/main" id="{94BE2D38-4765-104F-A3A3-9D5AC8387D9B}"/>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0536DD6C-00B5-964B-B3BD-3F8A6CE6566B}"/>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89826010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13" name="Text Placeholder 6">
            <a:extLst>
              <a:ext uri="{FF2B5EF4-FFF2-40B4-BE49-F238E27FC236}">
                <a16:creationId xmlns:a16="http://schemas.microsoft.com/office/drawing/2014/main" id="{1EB3BF7F-B689-804D-8B94-310011968A88}"/>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4" name="Text Placeholder 6">
            <a:extLst>
              <a:ext uri="{FF2B5EF4-FFF2-40B4-BE49-F238E27FC236}">
                <a16:creationId xmlns:a16="http://schemas.microsoft.com/office/drawing/2014/main" id="{8497EFC4-9344-1B40-89C9-0A7DF1E0AA4F}"/>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5" name="Text Placeholder 6">
            <a:extLst>
              <a:ext uri="{FF2B5EF4-FFF2-40B4-BE49-F238E27FC236}">
                <a16:creationId xmlns:a16="http://schemas.microsoft.com/office/drawing/2014/main" id="{8B354779-9DE7-C947-B15D-13D3C8CBF842}"/>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88452181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8" name="Text Placeholder 6">
            <a:extLst>
              <a:ext uri="{FF2B5EF4-FFF2-40B4-BE49-F238E27FC236}">
                <a16:creationId xmlns:a16="http://schemas.microsoft.com/office/drawing/2014/main" id="{2B802442-0961-884C-87CB-76F188BD17B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9" name="Text Placeholder 6">
            <a:extLst>
              <a:ext uri="{FF2B5EF4-FFF2-40B4-BE49-F238E27FC236}">
                <a16:creationId xmlns:a16="http://schemas.microsoft.com/office/drawing/2014/main" id="{DBF8E970-666D-DE40-80D2-1D6967B3CCFF}"/>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10" name="Text Placeholder 6">
            <a:extLst>
              <a:ext uri="{FF2B5EF4-FFF2-40B4-BE49-F238E27FC236}">
                <a16:creationId xmlns:a16="http://schemas.microsoft.com/office/drawing/2014/main" id="{991B31B1-472E-9043-B024-CD1994CD6760}"/>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12" name="Text Placeholder 6">
            <a:extLst>
              <a:ext uri="{FF2B5EF4-FFF2-40B4-BE49-F238E27FC236}">
                <a16:creationId xmlns:a16="http://schemas.microsoft.com/office/drawing/2014/main" id="{156BB5EF-83A0-AD46-B7CF-85B4CE4BEAD1}"/>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Picture Placeholder 13">
            <a:extLst>
              <a:ext uri="{FF2B5EF4-FFF2-40B4-BE49-F238E27FC236}">
                <a16:creationId xmlns:a16="http://schemas.microsoft.com/office/drawing/2014/main" id="{73D2043E-D8C6-6B40-AF8A-86200BFD62AE}"/>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186343166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ctagon Callout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CE94602-8647-7749-BF2B-62BEC57037B7}"/>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
        <p:nvSpPr>
          <p:cNvPr id="6" name="Text Placeholder 6">
            <a:extLst>
              <a:ext uri="{FF2B5EF4-FFF2-40B4-BE49-F238E27FC236}">
                <a16:creationId xmlns:a16="http://schemas.microsoft.com/office/drawing/2014/main" id="{5AC2788B-98EC-0B49-BD06-C7A4E9C07F6E}"/>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54120B93-245C-5140-93B1-3AC1A51A6BFC}"/>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787DC771-0E70-6549-8394-5BC0B280D5F9}"/>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70098273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ftware Showcase Desk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E8F107-1534-374E-A813-F662AE3190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5116" y="232578"/>
            <a:ext cx="3917996" cy="3204042"/>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161713" y="278022"/>
            <a:ext cx="3827800" cy="2162593"/>
          </a:xfrm>
          <a:prstGeom prst="rect">
            <a:avLst/>
          </a:prstGeom>
        </p:spPr>
        <p:txBody>
          <a:bodyPr anchor="ctr"/>
          <a:lstStyle>
            <a:lvl1pPr marL="0" indent="0" algn="ctr">
              <a:buNone/>
              <a:defRPr sz="1500"/>
            </a:lvl1pPr>
          </a:lstStyle>
          <a:p>
            <a:r>
              <a:rPr lang="en-US" dirty="0"/>
              <a:t>Click to add screenshot</a:t>
            </a:r>
          </a:p>
        </p:txBody>
      </p:sp>
      <p:sp>
        <p:nvSpPr>
          <p:cNvPr id="10" name="Picture Placeholder 7">
            <a:extLst>
              <a:ext uri="{FF2B5EF4-FFF2-40B4-BE49-F238E27FC236}">
                <a16:creationId xmlns:a16="http://schemas.microsoft.com/office/drawing/2014/main" id="{17997014-5369-DA42-BC0C-01EB0E4C0B7A}"/>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17" name="Straight Connector 16">
            <a:extLst>
              <a:ext uri="{FF2B5EF4-FFF2-40B4-BE49-F238E27FC236}">
                <a16:creationId xmlns:a16="http://schemas.microsoft.com/office/drawing/2014/main" id="{AD7B22C0-69E1-8F4F-9218-6803803833B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6AEDC97-0915-EF4E-923E-E4FDD1E8526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9AF45D76-BADD-2A49-A257-FE4D73832786}"/>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1C45EC31-0427-C64B-905A-9454191F801D}"/>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309714DA-83D0-6042-AE32-5A20437FFB5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38237A47-4365-D645-B09C-CDF6B5927B0A}"/>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B0743DF-65CB-3744-9F39-0D5A4D328105}"/>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04EB9015-9B62-3248-92AF-4E4AD35E6EDE}"/>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101142593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ftware Showcase Desk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175E932-5476-2C49-ABA2-7E1738EBE3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6983" y="1676419"/>
            <a:ext cx="5897689" cy="4822987"/>
          </a:xfrm>
          <a:prstGeom prst="rect">
            <a:avLst/>
          </a:prstGeom>
        </p:spPr>
      </p:pic>
      <p:sp>
        <p:nvSpPr>
          <p:cNvPr id="19" name="Picture Placeholder 7">
            <a:extLst>
              <a:ext uri="{FF2B5EF4-FFF2-40B4-BE49-F238E27FC236}">
                <a16:creationId xmlns:a16="http://schemas.microsoft.com/office/drawing/2014/main" id="{D4A398FC-C64A-DA42-B47F-878FF6C8903A}"/>
              </a:ext>
            </a:extLst>
          </p:cNvPr>
          <p:cNvSpPr>
            <a:spLocks noGrp="1"/>
          </p:cNvSpPr>
          <p:nvPr>
            <p:ph type="pic" sz="quarter" idx="18" hasCustomPrompt="1"/>
          </p:nvPr>
        </p:nvSpPr>
        <p:spPr>
          <a:xfrm>
            <a:off x="7437943" y="1739925"/>
            <a:ext cx="5761918" cy="3255313"/>
          </a:xfrm>
          <a:prstGeom prst="rect">
            <a:avLst/>
          </a:prstGeom>
        </p:spPr>
        <p:txBody>
          <a:bodyPr anchor="ctr"/>
          <a:lstStyle>
            <a:lvl1pPr marL="0" indent="0" algn="ctr">
              <a:buNone/>
              <a:defRPr sz="1500"/>
            </a:lvl1pPr>
          </a:lstStyle>
          <a:p>
            <a:r>
              <a:rPr lang="en-US" dirty="0"/>
              <a:t>Click to add screenshot</a:t>
            </a:r>
          </a:p>
        </p:txBody>
      </p:sp>
      <p:sp>
        <p:nvSpPr>
          <p:cNvPr id="20" name="Picture Placeholder 7">
            <a:extLst>
              <a:ext uri="{FF2B5EF4-FFF2-40B4-BE49-F238E27FC236}">
                <a16:creationId xmlns:a16="http://schemas.microsoft.com/office/drawing/2014/main" id="{F5F183CA-D80E-D949-A42B-067E3BEC5BF0}"/>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6" name="Text Placeholder 14">
            <a:extLst>
              <a:ext uri="{FF2B5EF4-FFF2-40B4-BE49-F238E27FC236}">
                <a16:creationId xmlns:a16="http://schemas.microsoft.com/office/drawing/2014/main" id="{FD3C97B4-DB2F-7143-9C20-D1B27C6A8F8B}"/>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5C5111AD-CD26-B646-A749-1641AE275745}"/>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E7EFF1BF-2FEA-D348-8E60-C00C4F7C778D}"/>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73F762EE-A020-3146-B5BE-95A496AF6B47}"/>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419E5687-3A6A-0D4B-894A-CF316C7696D5}"/>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D1F668CF-0AFC-384F-90A1-A5DA8FDA397F}"/>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4907238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oftware Showcase Lap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AF4C1-64DB-EF46-AA31-E52DBEC773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126630" y="431369"/>
            <a:ext cx="5629320" cy="2963955"/>
          </a:xfrm>
          <a:prstGeom prst="rect">
            <a:avLst/>
          </a:prstGeom>
          <a:effectLst>
            <a:reflection blurRad="6350" stA="30000" endPos="7000" dir="5400000" sy="-100000" algn="bl" rotWithShape="0"/>
          </a:effectLst>
        </p:spPr>
      </p:pic>
      <p:sp>
        <p:nvSpPr>
          <p:cNvPr id="7" name="Picture Placeholder 7">
            <a:extLst>
              <a:ext uri="{FF2B5EF4-FFF2-40B4-BE49-F238E27FC236}">
                <a16:creationId xmlns:a16="http://schemas.microsoft.com/office/drawing/2014/main" id="{CD6F5F80-E22E-5C43-AB87-403525525B74}"/>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25" name="Straight Connector 24">
            <a:extLst>
              <a:ext uri="{FF2B5EF4-FFF2-40B4-BE49-F238E27FC236}">
                <a16:creationId xmlns:a16="http://schemas.microsoft.com/office/drawing/2014/main" id="{2FC27720-A59A-5D49-9C14-4074BF6B1A7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6904398" y="620110"/>
            <a:ext cx="4014429" cy="2427890"/>
          </a:xfrm>
          <a:prstGeom prst="rect">
            <a:avLst/>
          </a:prstGeom>
        </p:spPr>
        <p:txBody>
          <a:bodyPr anchor="ctr"/>
          <a:lstStyle>
            <a:lvl1pPr marL="0" indent="0" algn="ctr">
              <a:buNone/>
              <a:defRPr sz="1500"/>
            </a:lvl1pPr>
          </a:lstStyle>
          <a:p>
            <a:r>
              <a:rPr lang="en-US" dirty="0"/>
              <a:t>Click to add screenshot</a:t>
            </a:r>
          </a:p>
        </p:txBody>
      </p:sp>
      <p:cxnSp>
        <p:nvCxnSpPr>
          <p:cNvPr id="26" name="Straight Connector 25">
            <a:extLst>
              <a:ext uri="{FF2B5EF4-FFF2-40B4-BE49-F238E27FC236}">
                <a16:creationId xmlns:a16="http://schemas.microsoft.com/office/drawing/2014/main" id="{FCF15D25-625C-144E-AF96-5365C10D71F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F9FBDECB-63AA-3442-8771-023EEBE5D900}"/>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4D5BDE7A-8CBE-AC4E-A1F4-BBE2E1481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10F540CE-AAC2-9A42-A277-02CE450F4518}"/>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E2C85ACB-138A-3B41-AE50-FD2F1C13C201}"/>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59315F7C-480C-8346-9FF7-66DC3DB0DB02}"/>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44D82052-1584-6746-94A5-BCB0B91F1405}"/>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403363227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ftware Showcase Lap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E95ADD2-9531-5747-9B12-B12FE72C191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50441" y="1639468"/>
            <a:ext cx="8077040" cy="4252731"/>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id="{E0C8F099-B6B3-5D45-8DE4-4B25DE2B81D9}"/>
              </a:ext>
            </a:extLst>
          </p:cNvPr>
          <p:cNvSpPr>
            <a:spLocks noGrp="1"/>
          </p:cNvSpPr>
          <p:nvPr>
            <p:ph type="pic" sz="quarter" idx="10" hasCustomPrompt="1"/>
          </p:nvPr>
        </p:nvSpPr>
        <p:spPr>
          <a:xfrm>
            <a:off x="7183594" y="1889460"/>
            <a:ext cx="5754442" cy="3466167"/>
          </a:xfrm>
          <a:prstGeom prst="rect">
            <a:avLst/>
          </a:prstGeom>
        </p:spPr>
        <p:txBody>
          <a:bodyPr anchor="ctr"/>
          <a:lstStyle>
            <a:lvl1pPr marL="0" indent="0" algn="ctr">
              <a:buNone/>
              <a:defRPr sz="1500"/>
            </a:lvl1pPr>
          </a:lstStyle>
          <a:p>
            <a:r>
              <a:rPr lang="en-US" dirty="0"/>
              <a:t>Click to add screenshot</a:t>
            </a:r>
          </a:p>
        </p:txBody>
      </p:sp>
      <p:sp>
        <p:nvSpPr>
          <p:cNvPr id="14" name="Picture Placeholder 7">
            <a:extLst>
              <a:ext uri="{FF2B5EF4-FFF2-40B4-BE49-F238E27FC236}">
                <a16:creationId xmlns:a16="http://schemas.microsoft.com/office/drawing/2014/main" id="{F48FB4FD-D0AE-D646-BCF4-D30330B35EDE}"/>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C322F71B-CE92-D540-B826-655FF121C627}"/>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237F34C7-AA52-5443-B141-1859FF1B060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D99BE0FB-F109-574B-9401-C9CA15705907}"/>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5" name="Text Placeholder 14">
            <a:extLst>
              <a:ext uri="{FF2B5EF4-FFF2-40B4-BE49-F238E27FC236}">
                <a16:creationId xmlns:a16="http://schemas.microsoft.com/office/drawing/2014/main" id="{B209CC74-6EE3-9E49-8FC1-02C534EA82A5}"/>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17" name="Text Placeholder 14">
            <a:extLst>
              <a:ext uri="{FF2B5EF4-FFF2-40B4-BE49-F238E27FC236}">
                <a16:creationId xmlns:a16="http://schemas.microsoft.com/office/drawing/2014/main" id="{FDED76FC-D8D4-8842-ADBB-E57AE2CD817B}"/>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19" name="Text Placeholder 14">
            <a:extLst>
              <a:ext uri="{FF2B5EF4-FFF2-40B4-BE49-F238E27FC236}">
                <a16:creationId xmlns:a16="http://schemas.microsoft.com/office/drawing/2014/main" id="{6C6F09F8-7545-EF43-9F7C-2B0113711B15}"/>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51" name="Text Placeholder 6">
            <a:extLst>
              <a:ext uri="{FF2B5EF4-FFF2-40B4-BE49-F238E27FC236}">
                <a16:creationId xmlns:a16="http://schemas.microsoft.com/office/drawing/2014/main" id="{03FB8910-F12D-7B4D-9EB0-D87022FAFD1C}"/>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2" name="Text Placeholder 6">
            <a:extLst>
              <a:ext uri="{FF2B5EF4-FFF2-40B4-BE49-F238E27FC236}">
                <a16:creationId xmlns:a16="http://schemas.microsoft.com/office/drawing/2014/main" id="{921B9D5D-3C5C-AB4D-8F6B-61A3C851EFD6}"/>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3" name="Text Placeholder 6">
            <a:extLst>
              <a:ext uri="{FF2B5EF4-FFF2-40B4-BE49-F238E27FC236}">
                <a16:creationId xmlns:a16="http://schemas.microsoft.com/office/drawing/2014/main" id="{6610CC00-AB18-F144-929E-B94970969C02}"/>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4" name="Text Placeholder 6">
            <a:extLst>
              <a:ext uri="{FF2B5EF4-FFF2-40B4-BE49-F238E27FC236}">
                <a16:creationId xmlns:a16="http://schemas.microsoft.com/office/drawing/2014/main" id="{62F82926-F584-954B-82F8-773319D84020}"/>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5" name="Text Placeholder 6">
            <a:extLst>
              <a:ext uri="{FF2B5EF4-FFF2-40B4-BE49-F238E27FC236}">
                <a16:creationId xmlns:a16="http://schemas.microsoft.com/office/drawing/2014/main" id="{4A2B5FF0-4BBA-FF4C-A8B5-5D557D9368A9}"/>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6" name="Text Placeholder 6">
            <a:extLst>
              <a:ext uri="{FF2B5EF4-FFF2-40B4-BE49-F238E27FC236}">
                <a16:creationId xmlns:a16="http://schemas.microsoft.com/office/drawing/2014/main" id="{73723294-BA81-BC45-83A8-DA904EDA2087}"/>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7" name="Text Placeholder 6">
            <a:extLst>
              <a:ext uri="{FF2B5EF4-FFF2-40B4-BE49-F238E27FC236}">
                <a16:creationId xmlns:a16="http://schemas.microsoft.com/office/drawing/2014/main" id="{00965B19-A447-A041-A90C-AE00DE0B4BF7}"/>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8" name="Text Placeholder 6">
            <a:extLst>
              <a:ext uri="{FF2B5EF4-FFF2-40B4-BE49-F238E27FC236}">
                <a16:creationId xmlns:a16="http://schemas.microsoft.com/office/drawing/2014/main" id="{1DDB9D4F-A1F7-B642-A941-A42721DD43A4}"/>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9" name="Text Placeholder 2">
            <a:extLst>
              <a:ext uri="{FF2B5EF4-FFF2-40B4-BE49-F238E27FC236}">
                <a16:creationId xmlns:a16="http://schemas.microsoft.com/office/drawing/2014/main" id="{37F417C1-B8BA-FC4F-A5D9-A5077EAC5C0F}"/>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60" name="Text Placeholder 2">
            <a:extLst>
              <a:ext uri="{FF2B5EF4-FFF2-40B4-BE49-F238E27FC236}">
                <a16:creationId xmlns:a16="http://schemas.microsoft.com/office/drawing/2014/main" id="{3DEC7986-5C20-1843-B630-9E23B6172D5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61" name="Text Placeholder 2">
            <a:extLst>
              <a:ext uri="{FF2B5EF4-FFF2-40B4-BE49-F238E27FC236}">
                <a16:creationId xmlns:a16="http://schemas.microsoft.com/office/drawing/2014/main" id="{90A6B3F5-0287-0843-8235-8BEF7AB939C7}"/>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62" name="Text Placeholder 2">
            <a:extLst>
              <a:ext uri="{FF2B5EF4-FFF2-40B4-BE49-F238E27FC236}">
                <a16:creationId xmlns:a16="http://schemas.microsoft.com/office/drawing/2014/main" id="{3DEC67EC-7494-3A49-A919-9A1C8B1C023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63" name="Text Placeholder 2">
            <a:extLst>
              <a:ext uri="{FF2B5EF4-FFF2-40B4-BE49-F238E27FC236}">
                <a16:creationId xmlns:a16="http://schemas.microsoft.com/office/drawing/2014/main" id="{EC835171-9C16-3741-9EF6-9CC6FC2AB9A9}"/>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64" name="Text Placeholder 2">
            <a:extLst>
              <a:ext uri="{FF2B5EF4-FFF2-40B4-BE49-F238E27FC236}">
                <a16:creationId xmlns:a16="http://schemas.microsoft.com/office/drawing/2014/main" id="{5FFA2F47-365D-444E-918D-C731E2D9ED7F}"/>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65" name="Text Placeholder 2">
            <a:extLst>
              <a:ext uri="{FF2B5EF4-FFF2-40B4-BE49-F238E27FC236}">
                <a16:creationId xmlns:a16="http://schemas.microsoft.com/office/drawing/2014/main" id="{4E14B81F-A6C6-6147-841B-B0037DC80000}"/>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66" name="Text Placeholder 2">
            <a:extLst>
              <a:ext uri="{FF2B5EF4-FFF2-40B4-BE49-F238E27FC236}">
                <a16:creationId xmlns:a16="http://schemas.microsoft.com/office/drawing/2014/main" id="{DC89A90D-B3E7-774A-97BF-35ABABBEFDA1}"/>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ftware Showcase Tablet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A0FE897-CEC6-C642-BC60-1020A1443565}"/>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D18BA14-1932-4F42-8EC1-DCC7A110DD43}"/>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7C03E034-4338-4A4E-8766-5F9F0C5768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96922" y="357447"/>
            <a:ext cx="4773248" cy="2968521"/>
          </a:xfrm>
          <a:prstGeom prst="rect">
            <a:avLst/>
          </a:prstGeom>
          <a:effectLst>
            <a:reflection blurRad="6350" stA="30000" endPos="7000" dir="5400000" sy="-100000" algn="bl" rotWithShape="0"/>
          </a:effectLst>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063309" y="704029"/>
            <a:ext cx="4032143" cy="2293897"/>
          </a:xfrm>
          <a:prstGeom prst="rect">
            <a:avLst/>
          </a:prstGeom>
        </p:spPr>
        <p:txBody>
          <a:bodyPr anchor="ctr"/>
          <a:lstStyle>
            <a:lvl1pPr marL="0" indent="0" algn="ctr">
              <a:buNone/>
              <a:defRPr sz="1500"/>
            </a:lvl1pPr>
          </a:lstStyle>
          <a:p>
            <a:r>
              <a:rPr lang="en-US" dirty="0"/>
              <a:t>Click to add screenshot</a:t>
            </a:r>
          </a:p>
        </p:txBody>
      </p:sp>
      <p:sp>
        <p:nvSpPr>
          <p:cNvPr id="9" name="Picture Placeholder 7">
            <a:extLst>
              <a:ext uri="{FF2B5EF4-FFF2-40B4-BE49-F238E27FC236}">
                <a16:creationId xmlns:a16="http://schemas.microsoft.com/office/drawing/2014/main" id="{EDB5F801-D1C9-5040-AD54-ACB29CDF88BD}"/>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19" name="Text Placeholder 14">
            <a:extLst>
              <a:ext uri="{FF2B5EF4-FFF2-40B4-BE49-F238E27FC236}">
                <a16:creationId xmlns:a16="http://schemas.microsoft.com/office/drawing/2014/main" id="{0D7BC695-AC2F-F04A-8B65-71E1E0BA54C2}"/>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6DD3D6B7-8FB5-1844-9E42-58CDCE658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53BC41E9-D763-0C42-93BD-95C7E9C204C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DF47DB28-7531-2849-875D-FC2102C87B2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48E568B-9372-2E4D-800B-C8FCB95E6FD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97C94190-E0EA-604C-AAB3-E381534DC1FB}"/>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208670378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ftware Showcase Table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6B56BA-2BD1-AD4D-A1E8-165AA2CBE2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b="666"/>
          <a:stretch/>
        </p:blipFill>
        <p:spPr>
          <a:xfrm>
            <a:off x="6871393" y="1574593"/>
            <a:ext cx="6943825" cy="4318421"/>
          </a:xfrm>
          <a:prstGeom prst="rect">
            <a:avLst/>
          </a:prstGeom>
          <a:effectLst>
            <a:reflection blurRad="6350" stA="30000" endPos="7000" dir="5400000" sy="-100000" algn="bl" rotWithShape="0"/>
          </a:effectLst>
        </p:spPr>
      </p:pic>
      <p:sp>
        <p:nvSpPr>
          <p:cNvPr id="15" name="Picture Placeholder 7">
            <a:extLst>
              <a:ext uri="{FF2B5EF4-FFF2-40B4-BE49-F238E27FC236}">
                <a16:creationId xmlns:a16="http://schemas.microsoft.com/office/drawing/2014/main" id="{5835C11C-1FC6-FC40-9CB7-C6875D4F65A6}"/>
              </a:ext>
            </a:extLst>
          </p:cNvPr>
          <p:cNvSpPr>
            <a:spLocks noGrp="1"/>
          </p:cNvSpPr>
          <p:nvPr>
            <p:ph type="pic" sz="quarter" idx="10" hasCustomPrompt="1"/>
          </p:nvPr>
        </p:nvSpPr>
        <p:spPr>
          <a:xfrm>
            <a:off x="7400173" y="2073858"/>
            <a:ext cx="5865713" cy="3337019"/>
          </a:xfrm>
          <a:prstGeom prst="rect">
            <a:avLst/>
          </a:prstGeom>
        </p:spPr>
        <p:txBody>
          <a:bodyPr anchor="ctr"/>
          <a:lstStyle>
            <a:lvl1pPr marL="0" indent="0" algn="ctr">
              <a:buNone/>
              <a:defRPr sz="1500"/>
            </a:lvl1pPr>
          </a:lstStyle>
          <a:p>
            <a:r>
              <a:rPr lang="en-US" dirty="0"/>
              <a:t>Click to add screenshot</a:t>
            </a:r>
          </a:p>
        </p:txBody>
      </p:sp>
      <p:sp>
        <p:nvSpPr>
          <p:cNvPr id="17" name="Picture Placeholder 7">
            <a:extLst>
              <a:ext uri="{FF2B5EF4-FFF2-40B4-BE49-F238E27FC236}">
                <a16:creationId xmlns:a16="http://schemas.microsoft.com/office/drawing/2014/main" id="{40EBCDBA-8AF1-C249-BE4F-D5BC52F39DF7}"/>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62874070-BE54-114E-BA13-34EFCB0A9285}"/>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02547148-CBC5-4A42-9433-913635C57BD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3644BA11-8FBD-124F-A1E7-381D62B5BDF9}"/>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9" name="Text Placeholder 14">
            <a:extLst>
              <a:ext uri="{FF2B5EF4-FFF2-40B4-BE49-F238E27FC236}">
                <a16:creationId xmlns:a16="http://schemas.microsoft.com/office/drawing/2014/main" id="{93A8960D-9E6C-DC48-B240-245971F1EEE9}"/>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0" name="Text Placeholder 14">
            <a:extLst>
              <a:ext uri="{FF2B5EF4-FFF2-40B4-BE49-F238E27FC236}">
                <a16:creationId xmlns:a16="http://schemas.microsoft.com/office/drawing/2014/main" id="{A8912F0A-D774-984C-B318-6B32BE9B1491}"/>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5" name="Text Placeholder 14">
            <a:extLst>
              <a:ext uri="{FF2B5EF4-FFF2-40B4-BE49-F238E27FC236}">
                <a16:creationId xmlns:a16="http://schemas.microsoft.com/office/drawing/2014/main" id="{4F89AA31-3C48-4F45-99E4-08927B562758}"/>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286471638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ftware Showcase Mobi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BA4C13AD-8ACD-6D48-8397-E18C20A4E25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8948" y="175260"/>
            <a:ext cx="1872905" cy="3352937"/>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8477884" y="558439"/>
            <a:ext cx="1429296" cy="2543305"/>
          </a:xfrm>
          <a:prstGeom prst="rect">
            <a:avLst/>
          </a:prstGeom>
        </p:spPr>
        <p:txBody>
          <a:bodyPr anchor="ctr"/>
          <a:lstStyle>
            <a:lvl1pPr marL="0" indent="0" algn="ctr">
              <a:buNone/>
              <a:defRPr sz="1500"/>
            </a:lvl1pPr>
          </a:lstStyle>
          <a:p>
            <a:r>
              <a:rPr lang="en-US" dirty="0"/>
              <a:t>Click to add screenshot</a:t>
            </a:r>
          </a:p>
        </p:txBody>
      </p:sp>
      <p:sp>
        <p:nvSpPr>
          <p:cNvPr id="19" name="Picture Placeholder 7">
            <a:extLst>
              <a:ext uri="{FF2B5EF4-FFF2-40B4-BE49-F238E27FC236}">
                <a16:creationId xmlns:a16="http://schemas.microsoft.com/office/drawing/2014/main" id="{EB9F51BC-0E94-8743-BD4B-C3E816948321}"/>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20" name="Text Placeholder 14">
            <a:extLst>
              <a:ext uri="{FF2B5EF4-FFF2-40B4-BE49-F238E27FC236}">
                <a16:creationId xmlns:a16="http://schemas.microsoft.com/office/drawing/2014/main" id="{637DA1AC-8166-724C-B307-341B74BE4829}"/>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1" name="Text Placeholder 14">
            <a:extLst>
              <a:ext uri="{FF2B5EF4-FFF2-40B4-BE49-F238E27FC236}">
                <a16:creationId xmlns:a16="http://schemas.microsoft.com/office/drawing/2014/main" id="{D3409C8C-E4DA-984E-9069-A2AC2F8F7C85}"/>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2" name="Text Placeholder 14">
            <a:extLst>
              <a:ext uri="{FF2B5EF4-FFF2-40B4-BE49-F238E27FC236}">
                <a16:creationId xmlns:a16="http://schemas.microsoft.com/office/drawing/2014/main" id="{49DC6B78-7419-F746-8BD7-293DFA08828C}"/>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3" name="Text Placeholder 14">
            <a:extLst>
              <a:ext uri="{FF2B5EF4-FFF2-40B4-BE49-F238E27FC236}">
                <a16:creationId xmlns:a16="http://schemas.microsoft.com/office/drawing/2014/main" id="{AB69BE67-F39A-9A45-B9B0-6A3FEAC54A6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4" name="Text Placeholder 14">
            <a:extLst>
              <a:ext uri="{FF2B5EF4-FFF2-40B4-BE49-F238E27FC236}">
                <a16:creationId xmlns:a16="http://schemas.microsoft.com/office/drawing/2014/main" id="{5A323518-05EF-C14C-BA35-3EE7F9DDCA7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5" name="Text Placeholder 14">
            <a:extLst>
              <a:ext uri="{FF2B5EF4-FFF2-40B4-BE49-F238E27FC236}">
                <a16:creationId xmlns:a16="http://schemas.microsoft.com/office/drawing/2014/main" id="{A0842BBF-CC99-CA44-80F9-A21242B0FAD0}"/>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34397939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ftware Showcase Mobile 2">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6D836FE-A12A-6245-8A2D-E8596152DD84}"/>
              </a:ext>
            </a:extLst>
          </p:cNvPr>
          <p:cNvGrpSpPr/>
          <p:nvPr userDrawn="1"/>
        </p:nvGrpSpPr>
        <p:grpSpPr>
          <a:xfrm>
            <a:off x="2341251" y="-1158704"/>
            <a:ext cx="13447489" cy="7683382"/>
            <a:chOff x="4683111" y="-2317407"/>
            <a:chExt cx="26898480" cy="15366763"/>
          </a:xfrm>
        </p:grpSpPr>
        <p:pic>
          <p:nvPicPr>
            <p:cNvPr id="30" name="Picture 29">
              <a:extLst>
                <a:ext uri="{FF2B5EF4-FFF2-40B4-BE49-F238E27FC236}">
                  <a16:creationId xmlns:a16="http://schemas.microsoft.com/office/drawing/2014/main" id="{04269BC8-CA71-4541-8F93-6833953AF59D}"/>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31" name="Picture 30">
              <a:extLst>
                <a:ext uri="{FF2B5EF4-FFF2-40B4-BE49-F238E27FC236}">
                  <a16:creationId xmlns:a16="http://schemas.microsoft.com/office/drawing/2014/main" id="{ECEBBE7D-B461-3F4B-B191-3ED083C54BB9}"/>
                </a:ext>
              </a:extLst>
            </p:cNvPr>
            <p:cNvPicPr>
              <a:picLocks noChangeAspect="1"/>
            </p:cNvPicPr>
            <p:nvPr userDrawn="1"/>
          </p:nvPicPr>
          <p:blipFill>
            <a:blip r:embed="rId3">
              <a:alphaModFix amt="3000"/>
            </a:blip>
            <a:stretch>
              <a:fillRect/>
            </a:stretch>
          </p:blipFill>
          <p:spPr>
            <a:xfrm rot="965134">
              <a:off x="4683111" y="142001"/>
              <a:ext cx="26898480" cy="9851544"/>
            </a:xfrm>
            <a:prstGeom prst="rect">
              <a:avLst/>
            </a:prstGeom>
          </p:spPr>
        </p:pic>
      </p:grpSp>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pic>
        <p:nvPicPr>
          <p:cNvPr id="20" name="Picture 19">
            <a:extLst>
              <a:ext uri="{FF2B5EF4-FFF2-40B4-BE49-F238E27FC236}">
                <a16:creationId xmlns:a16="http://schemas.microsoft.com/office/drawing/2014/main" id="{65B930B0-37CE-1D4F-BAB1-8A35A58DC6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968123" y="1574593"/>
            <a:ext cx="2591730" cy="4639801"/>
          </a:xfrm>
          <a:prstGeom prst="rect">
            <a:avLst/>
          </a:prstGeom>
        </p:spPr>
      </p:pic>
      <p:sp>
        <p:nvSpPr>
          <p:cNvPr id="27" name="Picture Placeholder 7">
            <a:extLst>
              <a:ext uri="{FF2B5EF4-FFF2-40B4-BE49-F238E27FC236}">
                <a16:creationId xmlns:a16="http://schemas.microsoft.com/office/drawing/2014/main" id="{4DD356D2-D96E-5E4D-88FC-6D853F0DCEBA}"/>
              </a:ext>
            </a:extLst>
          </p:cNvPr>
          <p:cNvSpPr>
            <a:spLocks noGrp="1"/>
          </p:cNvSpPr>
          <p:nvPr>
            <p:ph type="pic" sz="quarter" idx="11" hasCustomPrompt="1"/>
          </p:nvPr>
        </p:nvSpPr>
        <p:spPr>
          <a:xfrm>
            <a:off x="7290878"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28" name="Picture Placeholder 7">
            <a:extLst>
              <a:ext uri="{FF2B5EF4-FFF2-40B4-BE49-F238E27FC236}">
                <a16:creationId xmlns:a16="http://schemas.microsoft.com/office/drawing/2014/main" id="{E7BC3F39-EC1F-ED4C-8CA8-91A38E1417BE}"/>
              </a:ext>
            </a:extLst>
          </p:cNvPr>
          <p:cNvSpPr>
            <a:spLocks noGrp="1"/>
          </p:cNvSpPr>
          <p:nvPr>
            <p:ph type="pic" sz="quarter" idx="18" hasCustomPrompt="1"/>
          </p:nvPr>
        </p:nvSpPr>
        <p:spPr>
          <a:xfrm>
            <a:off x="8398313" y="2108786"/>
            <a:ext cx="1977862" cy="3519430"/>
          </a:xfrm>
          <a:prstGeom prst="rect">
            <a:avLst/>
          </a:prstGeom>
        </p:spPr>
        <p:txBody>
          <a:bodyPr anchor="ctr"/>
          <a:lstStyle>
            <a:lvl1pPr marL="0" indent="0" algn="ctr">
              <a:buNone/>
              <a:defRPr sz="1500"/>
            </a:lvl1pPr>
          </a:lstStyle>
          <a:p>
            <a:r>
              <a:rPr lang="en-US" dirty="0"/>
              <a:t>Click to add screenshot</a:t>
            </a:r>
          </a:p>
        </p:txBody>
      </p:sp>
    </p:spTree>
    <p:extLst>
      <p:ext uri="{BB962C8B-B14F-4D97-AF65-F5344CB8AC3E}">
        <p14:creationId xmlns:p14="http://schemas.microsoft.com/office/powerpoint/2010/main" val="175028292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rdware Showcas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sp>
        <p:nvSpPr>
          <p:cNvPr id="21" name="Picture Placeholder 7">
            <a:extLst>
              <a:ext uri="{FF2B5EF4-FFF2-40B4-BE49-F238E27FC236}">
                <a16:creationId xmlns:a16="http://schemas.microsoft.com/office/drawing/2014/main" id="{193FC9A8-DAC2-E44A-BD60-2E429FB474D6}"/>
              </a:ext>
            </a:extLst>
          </p:cNvPr>
          <p:cNvSpPr>
            <a:spLocks noGrp="1"/>
          </p:cNvSpPr>
          <p:nvPr>
            <p:ph type="pic" sz="quarter" idx="10" hasCustomPrompt="1"/>
          </p:nvPr>
        </p:nvSpPr>
        <p:spPr>
          <a:xfrm>
            <a:off x="7161713" y="400050"/>
            <a:ext cx="3827800" cy="2465070"/>
          </a:xfrm>
          <a:prstGeom prst="rect">
            <a:avLst/>
          </a:prstGeom>
        </p:spPr>
        <p:txBody>
          <a:bodyPr anchor="ctr"/>
          <a:lstStyle>
            <a:lvl1pPr marL="0" indent="0" algn="ctr">
              <a:buNone/>
              <a:defRPr sz="1500"/>
            </a:lvl1pPr>
          </a:lstStyle>
          <a:p>
            <a:r>
              <a:rPr lang="en-US" dirty="0"/>
              <a:t>Click to add image of product/hardware (resize and crop accordingly)</a:t>
            </a:r>
          </a:p>
        </p:txBody>
      </p:sp>
      <p:sp>
        <p:nvSpPr>
          <p:cNvPr id="32" name="Text Placeholder 6">
            <a:extLst>
              <a:ext uri="{FF2B5EF4-FFF2-40B4-BE49-F238E27FC236}">
                <a16:creationId xmlns:a16="http://schemas.microsoft.com/office/drawing/2014/main" id="{2DA6F4BD-5B28-504E-BF81-F8D154CDE6E7}"/>
              </a:ext>
            </a:extLst>
          </p:cNvPr>
          <p:cNvSpPr>
            <a:spLocks noGrp="1"/>
          </p:cNvSpPr>
          <p:nvPr>
            <p:ph type="body" sz="quarter" idx="18" hasCustomPrompt="1"/>
          </p:nvPr>
        </p:nvSpPr>
        <p:spPr>
          <a:xfrm>
            <a:off x="381745" y="1514488"/>
            <a:ext cx="5531376" cy="1350631"/>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34" name="Title 1">
            <a:extLst>
              <a:ext uri="{FF2B5EF4-FFF2-40B4-BE49-F238E27FC236}">
                <a16:creationId xmlns:a16="http://schemas.microsoft.com/office/drawing/2014/main" id="{940548BF-5AB1-264B-8885-F8CF89D330BF}"/>
              </a:ext>
            </a:extLst>
          </p:cNvPr>
          <p:cNvSpPr>
            <a:spLocks noGrp="1"/>
          </p:cNvSpPr>
          <p:nvPr>
            <p:ph type="title" hasCustomPrompt="1"/>
          </p:nvPr>
        </p:nvSpPr>
        <p:spPr>
          <a:xfrm>
            <a:off x="381744" y="400050"/>
            <a:ext cx="553137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sp>
        <p:nvSpPr>
          <p:cNvPr id="13" name="Text Placeholder 14">
            <a:extLst>
              <a:ext uri="{FF2B5EF4-FFF2-40B4-BE49-F238E27FC236}">
                <a16:creationId xmlns:a16="http://schemas.microsoft.com/office/drawing/2014/main" id="{19864519-0E60-5C40-8EBC-4B2B7D8519B7}"/>
              </a:ext>
            </a:extLst>
          </p:cNvPr>
          <p:cNvSpPr>
            <a:spLocks noGrp="1"/>
          </p:cNvSpPr>
          <p:nvPr>
            <p:ph type="body" sz="quarter" idx="19" hasCustomPrompt="1"/>
          </p:nvPr>
        </p:nvSpPr>
        <p:spPr>
          <a:xfrm>
            <a:off x="381744"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4" name="Text Placeholder 14">
            <a:extLst>
              <a:ext uri="{FF2B5EF4-FFF2-40B4-BE49-F238E27FC236}">
                <a16:creationId xmlns:a16="http://schemas.microsoft.com/office/drawing/2014/main" id="{E5304780-F871-B046-BC6D-590A39831F20}"/>
              </a:ext>
            </a:extLst>
          </p:cNvPr>
          <p:cNvSpPr>
            <a:spLocks noGrp="1"/>
          </p:cNvSpPr>
          <p:nvPr>
            <p:ph type="body" sz="quarter" idx="20"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15" name="Text Placeholder 14">
            <a:extLst>
              <a:ext uri="{FF2B5EF4-FFF2-40B4-BE49-F238E27FC236}">
                <a16:creationId xmlns:a16="http://schemas.microsoft.com/office/drawing/2014/main" id="{8B29934E-2D62-1240-9167-6C93B0C4B04B}"/>
              </a:ext>
            </a:extLst>
          </p:cNvPr>
          <p:cNvSpPr>
            <a:spLocks noGrp="1"/>
          </p:cNvSpPr>
          <p:nvPr>
            <p:ph type="body" sz="quarter" idx="21" hasCustomPrompt="1"/>
          </p:nvPr>
        </p:nvSpPr>
        <p:spPr>
          <a:xfrm>
            <a:off x="8535317"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16" name="Text Placeholder 14">
            <a:extLst>
              <a:ext uri="{FF2B5EF4-FFF2-40B4-BE49-F238E27FC236}">
                <a16:creationId xmlns:a16="http://schemas.microsoft.com/office/drawing/2014/main" id="{1270D5C0-C5B8-B446-869F-3FEFDAA813EF}"/>
              </a:ext>
            </a:extLst>
          </p:cNvPr>
          <p:cNvSpPr>
            <a:spLocks noGrp="1"/>
          </p:cNvSpPr>
          <p:nvPr>
            <p:ph type="body" sz="quarter" idx="22"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17" name="Text Placeholder 14">
            <a:extLst>
              <a:ext uri="{FF2B5EF4-FFF2-40B4-BE49-F238E27FC236}">
                <a16:creationId xmlns:a16="http://schemas.microsoft.com/office/drawing/2014/main" id="{5A256B15-6539-954A-B0A4-8BFD0D685AF7}"/>
              </a:ext>
            </a:extLst>
          </p:cNvPr>
          <p:cNvSpPr>
            <a:spLocks noGrp="1"/>
          </p:cNvSpPr>
          <p:nvPr>
            <p:ph type="body" sz="quarter" idx="23" hasCustomPrompt="1"/>
          </p:nvPr>
        </p:nvSpPr>
        <p:spPr>
          <a:xfrm>
            <a:off x="4458531"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18" name="Text Placeholder 14">
            <a:extLst>
              <a:ext uri="{FF2B5EF4-FFF2-40B4-BE49-F238E27FC236}">
                <a16:creationId xmlns:a16="http://schemas.microsoft.com/office/drawing/2014/main" id="{1F77BB75-CB10-E14A-BD7D-DD0B465D6612}"/>
              </a:ext>
            </a:extLst>
          </p:cNvPr>
          <p:cNvSpPr>
            <a:spLocks noGrp="1"/>
          </p:cNvSpPr>
          <p:nvPr>
            <p:ph type="body" sz="quarter" idx="24"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Tree>
    <p:extLst>
      <p:ext uri="{BB962C8B-B14F-4D97-AF65-F5344CB8AC3E}">
        <p14:creationId xmlns:p14="http://schemas.microsoft.com/office/powerpoint/2010/main" val="233313572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rdware Showcas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42764" y="76634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42764" y="1357742"/>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42764" y="249989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42764" y="3091292"/>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42764" y="4038303"/>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42764" y="4629700"/>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25" name="Picture Placeholder 7">
            <a:extLst>
              <a:ext uri="{FF2B5EF4-FFF2-40B4-BE49-F238E27FC236}">
                <a16:creationId xmlns:a16="http://schemas.microsoft.com/office/drawing/2014/main" id="{3D7ACE4E-76FE-1144-8C53-403896439F00}"/>
              </a:ext>
            </a:extLst>
          </p:cNvPr>
          <p:cNvSpPr>
            <a:spLocks noGrp="1"/>
          </p:cNvSpPr>
          <p:nvPr>
            <p:ph type="pic" sz="quarter" idx="10" hasCustomPrompt="1"/>
          </p:nvPr>
        </p:nvSpPr>
        <p:spPr>
          <a:xfrm>
            <a:off x="567480" y="400049"/>
            <a:ext cx="4649287" cy="2994101"/>
          </a:xfrm>
          <a:prstGeom prst="rect">
            <a:avLst/>
          </a:prstGeom>
        </p:spPr>
        <p:txBody>
          <a:bodyPr anchor="ctr"/>
          <a:lstStyle>
            <a:lvl1pPr marL="0" indent="0" algn="ctr">
              <a:buNone/>
              <a:defRPr sz="1500"/>
            </a:lvl1pPr>
          </a:lstStyle>
          <a:p>
            <a:r>
              <a:rPr lang="en-US" dirty="0"/>
              <a:t>Click to add image of product/hardware</a:t>
            </a:r>
            <a:br>
              <a:rPr lang="en-US" dirty="0"/>
            </a:br>
            <a:r>
              <a:rPr lang="en-US" dirty="0"/>
              <a:t>(resize and crop accordingly)</a:t>
            </a:r>
          </a:p>
        </p:txBody>
      </p:sp>
      <p:sp>
        <p:nvSpPr>
          <p:cNvPr id="26" name="Text Placeholder 6">
            <a:extLst>
              <a:ext uri="{FF2B5EF4-FFF2-40B4-BE49-F238E27FC236}">
                <a16:creationId xmlns:a16="http://schemas.microsoft.com/office/drawing/2014/main" id="{455230B3-221C-1E4C-BC2B-E8E08B46F605}"/>
              </a:ext>
            </a:extLst>
          </p:cNvPr>
          <p:cNvSpPr>
            <a:spLocks noGrp="1"/>
          </p:cNvSpPr>
          <p:nvPr>
            <p:ph type="body" sz="quarter" idx="18" hasCustomPrompt="1"/>
          </p:nvPr>
        </p:nvSpPr>
        <p:spPr>
          <a:xfrm>
            <a:off x="567481" y="4675163"/>
            <a:ext cx="4649286" cy="1123445"/>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27" name="Title 1">
            <a:extLst>
              <a:ext uri="{FF2B5EF4-FFF2-40B4-BE49-F238E27FC236}">
                <a16:creationId xmlns:a16="http://schemas.microsoft.com/office/drawing/2014/main" id="{C251D9FA-8996-BA49-BB6F-5030BD94736F}"/>
              </a:ext>
            </a:extLst>
          </p:cNvPr>
          <p:cNvSpPr>
            <a:spLocks noGrp="1"/>
          </p:cNvSpPr>
          <p:nvPr>
            <p:ph type="title" hasCustomPrompt="1"/>
          </p:nvPr>
        </p:nvSpPr>
        <p:spPr>
          <a:xfrm>
            <a:off x="567480" y="3560725"/>
            <a:ext cx="464928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cxnSp>
        <p:nvCxnSpPr>
          <p:cNvPr id="11" name="Straight Connector 10">
            <a:extLst>
              <a:ext uri="{FF2B5EF4-FFF2-40B4-BE49-F238E27FC236}">
                <a16:creationId xmlns:a16="http://schemas.microsoft.com/office/drawing/2014/main" id="{ACCEA2C4-5FE2-F34F-980C-705C9CB4DCD9}"/>
              </a:ext>
            </a:extLst>
          </p:cNvPr>
          <p:cNvCxnSpPr>
            <a:cxnSpLocks/>
          </p:cNvCxnSpPr>
          <p:nvPr userDrawn="1"/>
        </p:nvCxnSpPr>
        <p:spPr bwMode="auto">
          <a:xfrm>
            <a:off x="5605916" y="400050"/>
            <a:ext cx="0" cy="5398558"/>
          </a:xfrm>
          <a:prstGeom prst="line">
            <a:avLst/>
          </a:prstGeom>
          <a:noFill/>
          <a:ln w="2540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94006779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d to Orang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260637588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d to Orang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61969381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d to Orang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55339985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d to Blu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1332244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1C6705-8D76-1C46-AC34-7F86734CC8C7}"/>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bg1"/>
                </a:solidFill>
              </a:rPr>
              <a:t>Agenda</a:t>
            </a:r>
          </a:p>
        </p:txBody>
      </p:sp>
      <p:sp>
        <p:nvSpPr>
          <p:cNvPr id="20" name="Text Placeholder 6">
            <a:extLst>
              <a:ext uri="{FF2B5EF4-FFF2-40B4-BE49-F238E27FC236}">
                <a16:creationId xmlns:a16="http://schemas.microsoft.com/office/drawing/2014/main" id="{47F2BBBE-1C6D-E84D-9747-D95BA8FEEB29}"/>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5CFDC872-5889-304E-901E-C53412AD9CF5}"/>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6">
            <a:extLst>
              <a:ext uri="{FF2B5EF4-FFF2-40B4-BE49-F238E27FC236}">
                <a16:creationId xmlns:a16="http://schemas.microsoft.com/office/drawing/2014/main" id="{400BB870-1ABF-E746-AA6A-6602B2CD5F47}"/>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9" name="Text Placeholder 6">
            <a:extLst>
              <a:ext uri="{FF2B5EF4-FFF2-40B4-BE49-F238E27FC236}">
                <a16:creationId xmlns:a16="http://schemas.microsoft.com/office/drawing/2014/main" id="{7DEA1251-24F7-4C4A-8350-1AF74BDF0C8B}"/>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2" name="Text Placeholder 6">
            <a:extLst>
              <a:ext uri="{FF2B5EF4-FFF2-40B4-BE49-F238E27FC236}">
                <a16:creationId xmlns:a16="http://schemas.microsoft.com/office/drawing/2014/main" id="{78A61015-D914-044B-AC62-132B3CE8D22C}"/>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3" name="Text Placeholder 6">
            <a:extLst>
              <a:ext uri="{FF2B5EF4-FFF2-40B4-BE49-F238E27FC236}">
                <a16:creationId xmlns:a16="http://schemas.microsoft.com/office/drawing/2014/main" id="{CA35940D-7E38-BC42-918B-D9B132F659A2}"/>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4" name="Text Placeholder 6">
            <a:extLst>
              <a:ext uri="{FF2B5EF4-FFF2-40B4-BE49-F238E27FC236}">
                <a16:creationId xmlns:a16="http://schemas.microsoft.com/office/drawing/2014/main" id="{E64230CD-FC9B-3D41-BA70-CCCBDCABC691}"/>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5" name="Text Placeholder 6">
            <a:extLst>
              <a:ext uri="{FF2B5EF4-FFF2-40B4-BE49-F238E27FC236}">
                <a16:creationId xmlns:a16="http://schemas.microsoft.com/office/drawing/2014/main" id="{3217A669-BCC5-0441-8235-A6C5A58B5971}"/>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6" name="Text Placeholder 2">
            <a:extLst>
              <a:ext uri="{FF2B5EF4-FFF2-40B4-BE49-F238E27FC236}">
                <a16:creationId xmlns:a16="http://schemas.microsoft.com/office/drawing/2014/main" id="{3D0FB2F5-916F-2C49-A612-38C1F129EFEE}"/>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37" name="Text Placeholder 2">
            <a:extLst>
              <a:ext uri="{FF2B5EF4-FFF2-40B4-BE49-F238E27FC236}">
                <a16:creationId xmlns:a16="http://schemas.microsoft.com/office/drawing/2014/main" id="{B699D0DA-CA7E-AA4D-8B62-647A476EF21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8" name="Text Placeholder 2">
            <a:extLst>
              <a:ext uri="{FF2B5EF4-FFF2-40B4-BE49-F238E27FC236}">
                <a16:creationId xmlns:a16="http://schemas.microsoft.com/office/drawing/2014/main" id="{B0EA4CA1-13AC-214D-A61E-A31D340DC6AA}"/>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9" name="Text Placeholder 2">
            <a:extLst>
              <a:ext uri="{FF2B5EF4-FFF2-40B4-BE49-F238E27FC236}">
                <a16:creationId xmlns:a16="http://schemas.microsoft.com/office/drawing/2014/main" id="{345839CC-56AD-FB48-B065-A01A6A8571B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40" name="Text Placeholder 2">
            <a:extLst>
              <a:ext uri="{FF2B5EF4-FFF2-40B4-BE49-F238E27FC236}">
                <a16:creationId xmlns:a16="http://schemas.microsoft.com/office/drawing/2014/main" id="{F4871D73-E10F-5643-A0F9-619C7ABEF7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41" name="Text Placeholder 2">
            <a:extLst>
              <a:ext uri="{FF2B5EF4-FFF2-40B4-BE49-F238E27FC236}">
                <a16:creationId xmlns:a16="http://schemas.microsoft.com/office/drawing/2014/main" id="{63FC560B-1E33-3C45-9357-002FB9FE93BA}"/>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42" name="Text Placeholder 2">
            <a:extLst>
              <a:ext uri="{FF2B5EF4-FFF2-40B4-BE49-F238E27FC236}">
                <a16:creationId xmlns:a16="http://schemas.microsoft.com/office/drawing/2014/main" id="{01A9637F-E26E-3645-8FED-7D489448F18B}"/>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43" name="Text Placeholder 2">
            <a:extLst>
              <a:ext uri="{FF2B5EF4-FFF2-40B4-BE49-F238E27FC236}">
                <a16:creationId xmlns:a16="http://schemas.microsoft.com/office/drawing/2014/main" id="{DA15B26B-05ED-CA44-BF7F-0CF47A13C06A}"/>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199347902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96708056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d to Blu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315919586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d to Garnet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29082639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d to Garnet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04061457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d to Garnet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406581345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 to Oran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7123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d to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4202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 to Garnet Background">
    <p:bg>
      <p:bgPr>
        <a:blipFill dpi="0" rotWithShape="1">
          <a:blip r:embed="rId2" cstate="print">
            <a:lum/>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91947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y Background 1">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5832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y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7317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22AFD2B9-8029-9F4C-82C2-AE174E8F6AC9}"/>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09345635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Option 1">
    <p:bg>
      <p:bgPr>
        <a:solidFill>
          <a:schemeClr val="bg1"/>
        </a:solidFill>
        <a:effectLst/>
      </p:bgPr>
    </p:bg>
    <p:spTree>
      <p:nvGrpSpPr>
        <p:cNvPr id="1" name=""/>
        <p:cNvGrpSpPr/>
        <p:nvPr/>
      </p:nvGrpSpPr>
      <p:grpSpPr>
        <a:xfrm>
          <a:off x="0" y="0"/>
          <a:ext cx="0" cy="0"/>
          <a:chOff x="0" y="0"/>
          <a:chExt cx="0" cy="0"/>
        </a:xfrm>
      </p:grpSpPr>
      <p:sp>
        <p:nvSpPr>
          <p:cNvPr id="10" name="Text Box 16">
            <a:extLst>
              <a:ext uri="{FF2B5EF4-FFF2-40B4-BE49-F238E27FC236}">
                <a16:creationId xmlns:a16="http://schemas.microsoft.com/office/drawing/2014/main" id="{0661A078-64C5-E643-8659-EDACAB6D5C95}"/>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tx1"/>
                </a:solidFill>
                <a:latin typeface="+mj-lt"/>
                <a:cs typeface="Arial"/>
              </a:rPr>
              <a:t>www.rockwellautomation.com</a:t>
            </a:r>
            <a:endParaRPr lang="en-US" sz="1333" b="0" i="0" spc="20" baseline="0" dirty="0">
              <a:solidFill>
                <a:schemeClr val="tx1"/>
              </a:solidFill>
              <a:latin typeface="+mj-lt"/>
              <a:cs typeface="Arial"/>
            </a:endParaRPr>
          </a:p>
        </p:txBody>
      </p:sp>
      <p:pic>
        <p:nvPicPr>
          <p:cNvPr id="11" name="Picture 10">
            <a:hlinkClick r:id="rId2"/>
            <a:extLst>
              <a:ext uri="{FF2B5EF4-FFF2-40B4-BE49-F238E27FC236}">
                <a16:creationId xmlns:a16="http://schemas.microsoft.com/office/drawing/2014/main" id="{83AF69D2-F106-1F46-B193-0AD79B69B9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3009" y="5525900"/>
            <a:ext cx="226849" cy="226849"/>
          </a:xfrm>
          <a:prstGeom prst="rect">
            <a:avLst/>
          </a:prstGeom>
        </p:spPr>
      </p:pic>
      <p:pic>
        <p:nvPicPr>
          <p:cNvPr id="12" name="Picture 11">
            <a:hlinkClick r:id="rId4"/>
            <a:extLst>
              <a:ext uri="{FF2B5EF4-FFF2-40B4-BE49-F238E27FC236}">
                <a16:creationId xmlns:a16="http://schemas.microsoft.com/office/drawing/2014/main" id="{8FFCF065-7E61-D14D-A6F6-F9F7FC7867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87984" y="5525900"/>
            <a:ext cx="226849" cy="226849"/>
          </a:xfrm>
          <a:prstGeom prst="rect">
            <a:avLst/>
          </a:prstGeom>
        </p:spPr>
      </p:pic>
      <p:pic>
        <p:nvPicPr>
          <p:cNvPr id="16" name="Picture 15">
            <a:hlinkClick r:id="rId6"/>
            <a:extLst>
              <a:ext uri="{FF2B5EF4-FFF2-40B4-BE49-F238E27FC236}">
                <a16:creationId xmlns:a16="http://schemas.microsoft.com/office/drawing/2014/main" id="{F8AAB54B-6297-9D4A-8319-9297410F7A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262960" y="5525900"/>
            <a:ext cx="226849" cy="226849"/>
          </a:xfrm>
          <a:prstGeom prst="rect">
            <a:avLst/>
          </a:prstGeom>
        </p:spPr>
      </p:pic>
      <p:pic>
        <p:nvPicPr>
          <p:cNvPr id="23" name="Picture 22">
            <a:hlinkClick r:id="rId8"/>
            <a:extLst>
              <a:ext uri="{FF2B5EF4-FFF2-40B4-BE49-F238E27FC236}">
                <a16:creationId xmlns:a16="http://schemas.microsoft.com/office/drawing/2014/main" id="{8F580DB3-E8FA-DA47-8EB1-C1CF3DC9CFBC}"/>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537935" y="5525900"/>
            <a:ext cx="226849" cy="226849"/>
          </a:xfrm>
          <a:prstGeom prst="rect">
            <a:avLst/>
          </a:prstGeom>
        </p:spPr>
      </p:pic>
      <p:pic>
        <p:nvPicPr>
          <p:cNvPr id="24" name="Picture 23">
            <a:hlinkClick r:id="rId10"/>
            <a:extLst>
              <a:ext uri="{FF2B5EF4-FFF2-40B4-BE49-F238E27FC236}">
                <a16:creationId xmlns:a16="http://schemas.microsoft.com/office/drawing/2014/main" id="{1B500159-97C8-5B40-8A04-4A9908AFB4A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12910" y="5525900"/>
            <a:ext cx="226849" cy="226849"/>
          </a:xfrm>
          <a:prstGeom prst="rect">
            <a:avLst/>
          </a:prstGeom>
        </p:spPr>
      </p:pic>
      <p:pic>
        <p:nvPicPr>
          <p:cNvPr id="25" name="Picture 24">
            <a:hlinkClick r:id="rId12"/>
            <a:extLst>
              <a:ext uri="{FF2B5EF4-FFF2-40B4-BE49-F238E27FC236}">
                <a16:creationId xmlns:a16="http://schemas.microsoft.com/office/drawing/2014/main" id="{AB6EDC26-2E92-C341-8BE3-6063C00A248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087882" y="5525900"/>
            <a:ext cx="226849" cy="226849"/>
          </a:xfrm>
          <a:prstGeom prst="rect">
            <a:avLst/>
          </a:prstGeom>
        </p:spPr>
      </p:pic>
      <p:sp>
        <p:nvSpPr>
          <p:cNvPr id="17" name="Title 17">
            <a:extLst>
              <a:ext uri="{FF2B5EF4-FFF2-40B4-BE49-F238E27FC236}">
                <a16:creationId xmlns:a16="http://schemas.microsoft.com/office/drawing/2014/main" id="{F3A8541F-7CD8-7D4A-A834-BE830B29E74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tx1"/>
                </a:solidFill>
              </a:defRPr>
            </a:lvl1pPr>
          </a:lstStyle>
          <a:p>
            <a:r>
              <a:rPr lang="en-US" dirty="0"/>
              <a:t>Thank you</a:t>
            </a:r>
          </a:p>
        </p:txBody>
      </p:sp>
      <p:cxnSp>
        <p:nvCxnSpPr>
          <p:cNvPr id="18" name="Straight Connector 17">
            <a:extLst>
              <a:ext uri="{FF2B5EF4-FFF2-40B4-BE49-F238E27FC236}">
                <a16:creationId xmlns:a16="http://schemas.microsoft.com/office/drawing/2014/main" id="{8FE4A251-429E-194B-B2F3-26D9F2A3A9A5}"/>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23CBE8AA-764A-8F40-B80B-8BEDE2D6AFAF}"/>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15" name="Picture 14">
            <a:extLst>
              <a:ext uri="{FF2B5EF4-FFF2-40B4-BE49-F238E27FC236}">
                <a16:creationId xmlns:a16="http://schemas.microsoft.com/office/drawing/2014/main" id="{1BE566FE-745C-B142-9E15-E5A9D88E8D93}"/>
              </a:ext>
            </a:extLst>
          </p:cNvPr>
          <p:cNvPicPr>
            <a:picLocks noChangeAspect="1"/>
          </p:cNvPicPr>
          <p:nvPr userDrawn="1"/>
        </p:nvPicPr>
        <p:blipFill>
          <a:blip r:embed="rId14"/>
          <a:stretch>
            <a:fillRect/>
          </a:stretch>
        </p:blipFill>
        <p:spPr>
          <a:xfrm>
            <a:off x="8187789" y="4469067"/>
            <a:ext cx="3375275" cy="1191894"/>
          </a:xfrm>
          <a:prstGeom prst="rect">
            <a:avLst/>
          </a:prstGeom>
        </p:spPr>
      </p:pic>
    </p:spTree>
    <p:extLst>
      <p:ext uri="{BB962C8B-B14F-4D97-AF65-F5344CB8AC3E}">
        <p14:creationId xmlns:p14="http://schemas.microsoft.com/office/powerpoint/2010/main" val="71367274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a:hlinkClick r:id="rId3"/>
            <a:extLst>
              <a:ext uri="{FF2B5EF4-FFF2-40B4-BE49-F238E27FC236}">
                <a16:creationId xmlns:a16="http://schemas.microsoft.com/office/drawing/2014/main" id="{B868133B-13DD-214A-AD18-02DA53BDD3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24" name="Picture 23">
            <a:hlinkClick r:id="rId5"/>
            <a:extLst>
              <a:ext uri="{FF2B5EF4-FFF2-40B4-BE49-F238E27FC236}">
                <a16:creationId xmlns:a16="http://schemas.microsoft.com/office/drawing/2014/main" id="{42BFD076-58D8-B34B-BEAC-68943EC5C1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26" name="Picture 25">
            <a:hlinkClick r:id="rId7"/>
            <a:extLst>
              <a:ext uri="{FF2B5EF4-FFF2-40B4-BE49-F238E27FC236}">
                <a16:creationId xmlns:a16="http://schemas.microsoft.com/office/drawing/2014/main" id="{70279D4B-A755-2644-A63A-6CBF92D4F2B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27" name="Picture 26">
            <a:hlinkClick r:id="rId9"/>
            <a:extLst>
              <a:ext uri="{FF2B5EF4-FFF2-40B4-BE49-F238E27FC236}">
                <a16:creationId xmlns:a16="http://schemas.microsoft.com/office/drawing/2014/main" id="{1415A083-F9A7-0D4E-9647-6DE1A808BB2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28" name="Picture 27">
            <a:hlinkClick r:id="rId11"/>
            <a:extLst>
              <a:ext uri="{FF2B5EF4-FFF2-40B4-BE49-F238E27FC236}">
                <a16:creationId xmlns:a16="http://schemas.microsoft.com/office/drawing/2014/main" id="{69E99D9A-E9AB-8A4E-985C-C41F07036EF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29" name="Picture 28">
            <a:hlinkClick r:id="rId13"/>
            <a:extLst>
              <a:ext uri="{FF2B5EF4-FFF2-40B4-BE49-F238E27FC236}">
                <a16:creationId xmlns:a16="http://schemas.microsoft.com/office/drawing/2014/main" id="{8918C54F-336A-BF42-A221-BB414EAB95E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cxnSp>
        <p:nvCxnSpPr>
          <p:cNvPr id="15" name="Straight Connector 14">
            <a:extLst>
              <a:ext uri="{FF2B5EF4-FFF2-40B4-BE49-F238E27FC236}">
                <a16:creationId xmlns:a16="http://schemas.microsoft.com/office/drawing/2014/main" id="{1CC2B33D-DEC1-3845-8CAD-3F24FCB00EAA}"/>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0" name="Title 17">
            <a:extLst>
              <a:ext uri="{FF2B5EF4-FFF2-40B4-BE49-F238E27FC236}">
                <a16:creationId xmlns:a16="http://schemas.microsoft.com/office/drawing/2014/main" id="{4DCA60B5-1C79-6342-A570-762A33A00B9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0" name="Text Box 16">
            <a:extLst>
              <a:ext uri="{FF2B5EF4-FFF2-40B4-BE49-F238E27FC236}">
                <a16:creationId xmlns:a16="http://schemas.microsoft.com/office/drawing/2014/main" id="{7DBC9524-50A3-9846-B742-0344C80C5F9B}"/>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12" name="Picture 11">
            <a:extLst>
              <a:ext uri="{FF2B5EF4-FFF2-40B4-BE49-F238E27FC236}">
                <a16:creationId xmlns:a16="http://schemas.microsoft.com/office/drawing/2014/main" id="{BD82AA4C-41E6-774A-8D44-25E7E3A19DFB}"/>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33602746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43EDC28-B646-EC4F-BFB2-A7371928B929}"/>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8" name="Title 17">
            <a:extLst>
              <a:ext uri="{FF2B5EF4-FFF2-40B4-BE49-F238E27FC236}">
                <a16:creationId xmlns:a16="http://schemas.microsoft.com/office/drawing/2014/main" id="{67396C54-95EB-5342-82ED-1F70AE98F8BE}"/>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4" name="Text Box 16">
            <a:extLst>
              <a:ext uri="{FF2B5EF4-FFF2-40B4-BE49-F238E27FC236}">
                <a16:creationId xmlns:a16="http://schemas.microsoft.com/office/drawing/2014/main" id="{5D9820F4-D834-794C-AF6C-AB0D54BAF43C}"/>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35" name="Picture 34">
            <a:hlinkClick r:id="rId3"/>
            <a:extLst>
              <a:ext uri="{FF2B5EF4-FFF2-40B4-BE49-F238E27FC236}">
                <a16:creationId xmlns:a16="http://schemas.microsoft.com/office/drawing/2014/main" id="{0E7BD1F3-11E1-C34B-811F-D4066B5838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36" name="Picture 35">
            <a:hlinkClick r:id="rId5"/>
            <a:extLst>
              <a:ext uri="{FF2B5EF4-FFF2-40B4-BE49-F238E27FC236}">
                <a16:creationId xmlns:a16="http://schemas.microsoft.com/office/drawing/2014/main" id="{90961F99-77D0-8347-B0BA-390350A6BBE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37" name="Picture 36">
            <a:hlinkClick r:id="rId7"/>
            <a:extLst>
              <a:ext uri="{FF2B5EF4-FFF2-40B4-BE49-F238E27FC236}">
                <a16:creationId xmlns:a16="http://schemas.microsoft.com/office/drawing/2014/main" id="{29900D5A-E4CA-A54B-B2DE-10272D8527F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38" name="Picture 37">
            <a:hlinkClick r:id="rId9"/>
            <a:extLst>
              <a:ext uri="{FF2B5EF4-FFF2-40B4-BE49-F238E27FC236}">
                <a16:creationId xmlns:a16="http://schemas.microsoft.com/office/drawing/2014/main" id="{A960C51A-C9F7-0F4C-983E-D82AFD109F2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39" name="Picture 38">
            <a:hlinkClick r:id="rId11"/>
            <a:extLst>
              <a:ext uri="{FF2B5EF4-FFF2-40B4-BE49-F238E27FC236}">
                <a16:creationId xmlns:a16="http://schemas.microsoft.com/office/drawing/2014/main" id="{F803E1AE-8E0B-1F45-99E3-D9AE0E869071}"/>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40" name="Picture 39">
            <a:hlinkClick r:id="rId13"/>
            <a:extLst>
              <a:ext uri="{FF2B5EF4-FFF2-40B4-BE49-F238E27FC236}">
                <a16:creationId xmlns:a16="http://schemas.microsoft.com/office/drawing/2014/main" id="{F517A53B-48FF-CE40-A420-3BEB1C49F1A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pic>
        <p:nvPicPr>
          <p:cNvPr id="12" name="Picture 11">
            <a:extLst>
              <a:ext uri="{FF2B5EF4-FFF2-40B4-BE49-F238E27FC236}">
                <a16:creationId xmlns:a16="http://schemas.microsoft.com/office/drawing/2014/main" id="{18DC7CD6-CB26-624B-A580-D6795BEEC255}"/>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1580775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ECE992DE-66C7-7048-AD35-D486379B7FD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5DED7CC8-ADD9-3944-B570-711B2B87086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73B9581E-70FC-444A-B4C5-856FFF797835}"/>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7287430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6" name="Text Placeholder 3">
            <a:extLst>
              <a:ext uri="{FF2B5EF4-FFF2-40B4-BE49-F238E27FC236}">
                <a16:creationId xmlns:a16="http://schemas.microsoft.com/office/drawing/2014/main" id="{BBF087D9-A80B-DF42-9349-9F6FAB8C966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95124-6FB7-2947-97DE-095C617F59E0}"/>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85974170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3.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5.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6.png"/><Relationship Id="rId5" Type="http://schemas.openxmlformats.org/officeDocument/2006/relationships/slideLayout" Target="../slideLayouts/slideLayout40.xml"/><Relationship Id="rId10"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50BC4B0-9641-6246-9976-509176792B2B}"/>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3887110837"/>
      </p:ext>
    </p:extLst>
  </p:cSld>
  <p:clrMap bg1="lt1" tx1="dk1" bg2="lt2" tx2="dk2" accent1="accent1" accent2="accent2" accent3="accent3" accent4="accent4" accent5="accent5" accent6="accent6" hlink="hlink" folHlink="folHlink"/>
  <p:sldLayoutIdLst>
    <p:sldLayoutId id="2147483970" r:id="rId1"/>
    <p:sldLayoutId id="2147483919" r:id="rId2"/>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4" name="Picture 3">
            <a:extLst>
              <a:ext uri="{FF2B5EF4-FFF2-40B4-BE49-F238E27FC236}">
                <a16:creationId xmlns:a16="http://schemas.microsoft.com/office/drawing/2014/main" id="{153D59C5-CE39-B646-A19E-D4441B9BA352}"/>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196473" y="6416128"/>
            <a:ext cx="1280160" cy="296474"/>
          </a:xfrm>
          <a:prstGeom prst="rect">
            <a:avLst/>
          </a:prstGeom>
        </p:spPr>
      </p:pic>
      <p:sp>
        <p:nvSpPr>
          <p:cNvPr id="5" name="Rectangle 4">
            <a:extLst>
              <a:ext uri="{FF2B5EF4-FFF2-40B4-BE49-F238E27FC236}">
                <a16:creationId xmlns:a16="http://schemas.microsoft.com/office/drawing/2014/main" id="{6CD08CC1-AC11-8C4E-B595-A8E41BCF7D64}"/>
              </a:ext>
            </a:extLst>
          </p:cNvPr>
          <p:cNvSpPr>
            <a:spLocks noChangeArrowheads="1"/>
          </p:cNvSpPr>
          <p:nvPr userDrawn="1"/>
        </p:nvSpPr>
        <p:spPr bwMode="auto">
          <a:xfrm>
            <a:off x="3472790" y="6466139"/>
            <a:ext cx="3109550"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©2020 Rockwell Automation, Inc. |  </a:t>
            </a:r>
            <a:r>
              <a:rPr lang="en-US" sz="700" b="0" i="0" kern="1200" dirty="0">
                <a:solidFill>
                  <a:schemeClr val="tx2"/>
                </a:solidFill>
                <a:effectLst/>
                <a:latin typeface="+mj-lt"/>
                <a:ea typeface="+mn-ea"/>
                <a:cs typeface="+mn-cs"/>
              </a:rPr>
              <a:t>#</a:t>
            </a:r>
            <a:r>
              <a:rPr lang="en-US" sz="700" b="0" i="0" kern="1200" dirty="0" err="1">
                <a:solidFill>
                  <a:schemeClr val="tx2"/>
                </a:solidFill>
                <a:effectLst/>
                <a:latin typeface="+mj-lt"/>
                <a:ea typeface="+mn-ea"/>
                <a:cs typeface="+mn-cs"/>
              </a:rPr>
              <a:t>ROKLive</a:t>
            </a:r>
            <a:r>
              <a:rPr lang="en-US" sz="700" b="0" i="0" kern="1200" dirty="0">
                <a:solidFill>
                  <a:schemeClr val="tx2"/>
                </a:solidFill>
                <a:effectLst/>
                <a:latin typeface="+mj-lt"/>
                <a:ea typeface="+mn-ea"/>
                <a:cs typeface="+mn-cs"/>
              </a:rPr>
              <a:t>  |</a:t>
            </a:r>
            <a:r>
              <a:rPr lang="en-US" sz="700" kern="0" spc="27" dirty="0">
                <a:solidFill>
                  <a:schemeClr val="tx2"/>
                </a:solidFill>
                <a:latin typeface="+mj-lt"/>
                <a:ea typeface="Arial Unicode MS" charset="0"/>
                <a:cs typeface="Arial" panose="020B0604020202020204" pitchFamily="34" charset="0"/>
              </a:rPr>
              <a:t> </a:t>
            </a:r>
          </a:p>
        </p:txBody>
      </p:sp>
      <p:sp>
        <p:nvSpPr>
          <p:cNvPr id="6" name="Rectangle 5">
            <a:extLst>
              <a:ext uri="{FF2B5EF4-FFF2-40B4-BE49-F238E27FC236}">
                <a16:creationId xmlns:a16="http://schemas.microsoft.com/office/drawing/2014/main" id="{1E1AC9DC-3103-B54E-8108-A1E9A0B65B42}"/>
              </a:ext>
            </a:extLst>
          </p:cNvPr>
          <p:cNvSpPr>
            <a:spLocks noChangeArrowheads="1"/>
          </p:cNvSpPr>
          <p:nvPr userDrawn="1"/>
        </p:nvSpPr>
        <p:spPr bwMode="auto">
          <a:xfrm>
            <a:off x="6309335"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
        <p:nvSpPr>
          <p:cNvPr id="8" name="Title Placeholder 1">
            <a:extLst>
              <a:ext uri="{FF2B5EF4-FFF2-40B4-BE49-F238E27FC236}">
                <a16:creationId xmlns:a16="http://schemas.microsoft.com/office/drawing/2014/main" id="{3DC8961D-1A3D-954E-A5F6-85ED4C3F07AD}"/>
              </a:ext>
            </a:extLst>
          </p:cNvPr>
          <p:cNvSpPr>
            <a:spLocks noGrp="1"/>
          </p:cNvSpPr>
          <p:nvPr userDrawn="1">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2159891949"/>
      </p:ext>
    </p:extLst>
  </p:cSld>
  <p:clrMap bg1="lt1" tx1="dk1" bg2="lt2" tx2="dk2" accent1="accent1" accent2="accent2" accent3="accent3" accent4="accent4" accent5="accent5" accent6="accent6" hlink="hlink" folHlink="folHlink"/>
  <p:sldLayoutIdLst>
    <p:sldLayoutId id="2147483909" r:id="rId1"/>
    <p:sldLayoutId id="2147483911" r:id="rId2"/>
    <p:sldLayoutId id="2147483912" r:id="rId3"/>
    <p:sldLayoutId id="2147483842" r:id="rId4"/>
    <p:sldLayoutId id="2147483892" r:id="rId5"/>
    <p:sldLayoutId id="2147483904" r:id="rId6"/>
    <p:sldLayoutId id="2147483985" r:id="rId7"/>
    <p:sldLayoutId id="2147483929" r:id="rId8"/>
    <p:sldLayoutId id="2147483930" r:id="rId9"/>
    <p:sldLayoutId id="2147483987" r:id="rId10"/>
    <p:sldLayoutId id="2147483986" r:id="rId11"/>
    <p:sldLayoutId id="2147483947" r:id="rId12"/>
    <p:sldLayoutId id="2147483848" r:id="rId13"/>
    <p:sldLayoutId id="2147483928" r:id="rId14"/>
    <p:sldLayoutId id="2147483995" r:id="rId15"/>
    <p:sldLayoutId id="2147483886" r:id="rId16"/>
    <p:sldLayoutId id="2147483996" r:id="rId17"/>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DC8961D-1A3D-954E-A5F6-85ED4C3F07AD}"/>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2398BA92-C2E4-054E-B87B-4649EAEDF480}"/>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7199118" y="6412899"/>
            <a:ext cx="1280160" cy="299703"/>
          </a:xfrm>
          <a:prstGeom prst="rect">
            <a:avLst/>
          </a:prstGeom>
        </p:spPr>
      </p:pic>
      <p:sp>
        <p:nvSpPr>
          <p:cNvPr id="17" name="Rectangle 16">
            <a:extLst>
              <a:ext uri="{FF2B5EF4-FFF2-40B4-BE49-F238E27FC236}">
                <a16:creationId xmlns:a16="http://schemas.microsoft.com/office/drawing/2014/main" id="{F6634297-9A24-2846-82BF-769525307721}"/>
              </a:ext>
            </a:extLst>
          </p:cNvPr>
          <p:cNvSpPr>
            <a:spLocks noChangeArrowheads="1"/>
          </p:cNvSpPr>
          <p:nvPr userDrawn="1"/>
        </p:nvSpPr>
        <p:spPr bwMode="auto">
          <a:xfrm>
            <a:off x="3479415"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n-lt"/>
                <a:ea typeface="Arial Unicode MS" charset="0"/>
                <a:cs typeface="Arial" panose="020B0604020202020204" pitchFamily="34" charset="0"/>
              </a:rPr>
              <a:t>PUBLIC | Copyright ©2019 Rockwell Automation, Inc. |  </a:t>
            </a:r>
            <a:r>
              <a:rPr lang="en-US" sz="700" b="0" i="0" kern="1200" dirty="0">
                <a:solidFill>
                  <a:schemeClr val="bg1"/>
                </a:solidFill>
                <a:effectLst/>
                <a:latin typeface="+mn-lt"/>
                <a:ea typeface="+mn-ea"/>
                <a:cs typeface="+mn-cs"/>
              </a:rPr>
              <a:t>#</a:t>
            </a:r>
            <a:r>
              <a:rPr lang="en-US" sz="700" b="0" i="0" kern="1200" dirty="0" err="1">
                <a:solidFill>
                  <a:schemeClr val="bg1"/>
                </a:solidFill>
                <a:effectLst/>
                <a:latin typeface="+mn-lt"/>
                <a:ea typeface="+mn-ea"/>
                <a:cs typeface="+mn-cs"/>
              </a:rPr>
              <a:t>ROKLive</a:t>
            </a:r>
            <a:r>
              <a:rPr lang="en-US" sz="700" b="0" i="0" kern="1200" dirty="0">
                <a:solidFill>
                  <a:schemeClr val="bg1"/>
                </a:solidFill>
                <a:effectLst/>
                <a:latin typeface="+mn-lt"/>
                <a:ea typeface="+mn-ea"/>
                <a:cs typeface="+mn-cs"/>
              </a:rPr>
              <a:t>  |</a:t>
            </a:r>
            <a:r>
              <a:rPr lang="en-US" sz="700" kern="0" spc="27" dirty="0">
                <a:solidFill>
                  <a:schemeClr val="bg1"/>
                </a:solidFill>
                <a:latin typeface="+mn-lt"/>
                <a:ea typeface="Arial Unicode MS" charset="0"/>
                <a:cs typeface="Arial" panose="020B0604020202020204" pitchFamily="34" charset="0"/>
              </a:rPr>
              <a:t> </a:t>
            </a:r>
          </a:p>
        </p:txBody>
      </p:sp>
      <p:sp>
        <p:nvSpPr>
          <p:cNvPr id="18" name="Rectangle 17">
            <a:extLst>
              <a:ext uri="{FF2B5EF4-FFF2-40B4-BE49-F238E27FC236}">
                <a16:creationId xmlns:a16="http://schemas.microsoft.com/office/drawing/2014/main" id="{6F4ED996-EBB2-D14D-9A07-63E46072245D}"/>
              </a:ext>
            </a:extLst>
          </p:cNvPr>
          <p:cNvSpPr>
            <a:spLocks noChangeArrowheads="1"/>
          </p:cNvSpPr>
          <p:nvPr userDrawn="1"/>
        </p:nvSpPr>
        <p:spPr bwMode="auto">
          <a:xfrm>
            <a:off x="6311980"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38657630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5" r:id="rId3"/>
    <p:sldLayoutId id="2147483956" r:id="rId4"/>
    <p:sldLayoutId id="2147483988" r:id="rId5"/>
    <p:sldLayoutId id="2147483989" r:id="rId6"/>
    <p:sldLayoutId id="2147483990" r:id="rId7"/>
    <p:sldLayoutId id="2147483991" r:id="rId8"/>
    <p:sldLayoutId id="2147483992" r:id="rId9"/>
    <p:sldLayoutId id="2147483993" r:id="rId10"/>
    <p:sldLayoutId id="2147483963" r:id="rId11"/>
    <p:sldLayoutId id="2147483964" r:id="rId12"/>
    <p:sldLayoutId id="2147483965" r:id="rId13"/>
    <p:sldLayoutId id="2147483966" r:id="rId14"/>
    <p:sldLayoutId id="2147483967" r:id="rId15"/>
    <p:sldLayoutId id="2147483969" r:id="rId16"/>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FFE67-6676-4844-8254-96F6719D7346}"/>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8" name="Picture 7">
            <a:extLst>
              <a:ext uri="{FF2B5EF4-FFF2-40B4-BE49-F238E27FC236}">
                <a16:creationId xmlns:a16="http://schemas.microsoft.com/office/drawing/2014/main" id="{1DC03CC1-AB99-E84E-A189-31A7D8217A37}"/>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9" name="Rectangle 8">
            <a:extLst>
              <a:ext uri="{FF2B5EF4-FFF2-40B4-BE49-F238E27FC236}">
                <a16:creationId xmlns:a16="http://schemas.microsoft.com/office/drawing/2014/main" id="{74A3CB7A-D5A9-9F4F-B627-8AC7403AD828}"/>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0" name="Rectangle 9">
            <a:extLst>
              <a:ext uri="{FF2B5EF4-FFF2-40B4-BE49-F238E27FC236}">
                <a16:creationId xmlns:a16="http://schemas.microsoft.com/office/drawing/2014/main" id="{829B6072-D773-DC4D-A98E-593F8552B8C8}"/>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21760992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846" r:id="rId3"/>
    <p:sldLayoutId id="2147483932" r:id="rId4"/>
    <p:sldLayoutId id="2147483933" r:id="rId5"/>
    <p:sldLayoutId id="2147483934" r:id="rId6"/>
    <p:sldLayoutId id="2147483935" r:id="rId7"/>
    <p:sldLayoutId id="2147483936" r:id="rId8"/>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28FAC-7E95-394B-93ED-F115850910A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11" name="Picture 10">
            <a:extLst>
              <a:ext uri="{FF2B5EF4-FFF2-40B4-BE49-F238E27FC236}">
                <a16:creationId xmlns:a16="http://schemas.microsoft.com/office/drawing/2014/main" id="{F36239BE-3DE4-A240-B636-54DBCC70F8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12" name="Rectangle 11">
            <a:extLst>
              <a:ext uri="{FF2B5EF4-FFF2-40B4-BE49-F238E27FC236}">
                <a16:creationId xmlns:a16="http://schemas.microsoft.com/office/drawing/2014/main" id="{FB179FCF-AC2E-7C44-A4DE-0E1D2150FAB1}"/>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9DB30F79-13E2-2147-96F1-35F4F2233D3B}"/>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356177180"/>
      </p:ext>
    </p:extLst>
  </p:cSld>
  <p:clrMap bg1="lt1" tx1="dk1" bg2="lt2" tx2="dk2" accent1="accent1" accent2="accent2" accent3="accent3" accent4="accent4" accent5="accent5" accent6="accent6" hlink="hlink" folHlink="folHlink"/>
  <p:sldLayoutIdLst>
    <p:sldLayoutId id="2147483978" r:id="rId1"/>
    <p:sldLayoutId id="2147483973"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71700"/>
      </p:ext>
    </p:extLst>
  </p:cSld>
  <p:clrMap bg1="lt1" tx1="dk1" bg2="lt2" tx2="dk2" accent1="accent1" accent2="accent2" accent3="accent3" accent4="accent4" accent5="accent5" accent6="accent6" hlink="hlink" folHlink="folHlink"/>
  <p:sldLayoutIdLst>
    <p:sldLayoutId id="2147483839" r:id="rId1"/>
    <p:sldLayoutId id="2147483921" r:id="rId2"/>
    <p:sldLayoutId id="2147483922" r:id="rId3"/>
    <p:sldLayoutId id="2147483923" r:id="rId4"/>
    <p:sldLayoutId id="2147483850" r:id="rId5"/>
    <p:sldLayoutId id="2147483851" r:id="rId6"/>
    <p:sldLayoutId id="2147483926" r:id="rId7"/>
    <p:sldLayoutId id="2147483924" r:id="rId8"/>
    <p:sldLayoutId id="2147483925" r:id="rId9"/>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DDA584-360D-3A4B-B9CF-9FDA73E9039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10" name="Picture 9">
            <a:extLst>
              <a:ext uri="{FF2B5EF4-FFF2-40B4-BE49-F238E27FC236}">
                <a16:creationId xmlns:a16="http://schemas.microsoft.com/office/drawing/2014/main" id="{B5DA6839-D48F-5C47-909A-01E406FD53F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11" name="Rectangle 10">
            <a:extLst>
              <a:ext uri="{FF2B5EF4-FFF2-40B4-BE49-F238E27FC236}">
                <a16:creationId xmlns:a16="http://schemas.microsoft.com/office/drawing/2014/main" id="{B7799655-0C25-4E4B-B673-A120FBAF8A8B}"/>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2BB47935-E6DF-8E46-8750-14B995EF8897}"/>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141197986"/>
      </p:ext>
    </p:extLst>
  </p:cSld>
  <p:clrMap bg1="lt1" tx1="dk1" bg2="lt2" tx2="dk2" accent1="accent1" accent2="accent2" accent3="accent3" accent4="accent4" accent5="accent5" accent6="accent6" hlink="hlink" folHlink="folHlink"/>
  <p:sldLayoutIdLst>
    <p:sldLayoutId id="2147483940" r:id="rId1"/>
    <p:sldLayoutId id="2147483943" r:id="rId2"/>
    <p:sldLayoutId id="2147483946"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35600-211E-6848-A859-2636890FDDA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7E68146E-5028-A748-8AC9-E98862541FF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8" name="Rectangle 7">
            <a:extLst>
              <a:ext uri="{FF2B5EF4-FFF2-40B4-BE49-F238E27FC236}">
                <a16:creationId xmlns:a16="http://schemas.microsoft.com/office/drawing/2014/main" id="{8539C476-FA85-DE46-8A75-0B3CA0205A5C}"/>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2" name="Rectangle 11">
            <a:extLst>
              <a:ext uri="{FF2B5EF4-FFF2-40B4-BE49-F238E27FC236}">
                <a16:creationId xmlns:a16="http://schemas.microsoft.com/office/drawing/2014/main" id="{6BCCB3C7-2C2F-1F45-9CCE-9B37AF4BE4B3}"/>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691229471"/>
      </p:ext>
    </p:extLst>
  </p:cSld>
  <p:clrMap bg1="lt1" tx1="dk1" bg2="lt2" tx2="dk2" accent1="accent1" accent2="accent2" accent3="accent3" accent4="accent4" accent5="accent5" accent6="accent6" hlink="hlink" folHlink="folHlink"/>
  <p:sldLayoutIdLst>
    <p:sldLayoutId id="2147483994" r:id="rId1"/>
    <p:sldLayoutId id="2147483981"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71552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3.wdp"/><Relationship Id="rId18" Type="http://schemas.openxmlformats.org/officeDocument/2006/relationships/image" Target="../media/image66.png"/><Relationship Id="rId3" Type="http://schemas.openxmlformats.org/officeDocument/2006/relationships/image" Target="../media/image55.png"/><Relationship Id="rId21" Type="http://schemas.openxmlformats.org/officeDocument/2006/relationships/image" Target="../media/image69.png"/><Relationship Id="rId7" Type="http://schemas.openxmlformats.org/officeDocument/2006/relationships/image" Target="../media/image58.pn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1.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57.png"/><Relationship Id="rId11" Type="http://schemas.openxmlformats.org/officeDocument/2006/relationships/image" Target="../media/image61.png"/><Relationship Id="rId24" Type="http://schemas.openxmlformats.org/officeDocument/2006/relationships/image" Target="../media/image72.png"/><Relationship Id="rId5" Type="http://schemas.openxmlformats.org/officeDocument/2006/relationships/image" Target="../media/image56.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60.png"/><Relationship Id="rId19" Type="http://schemas.openxmlformats.org/officeDocument/2006/relationships/image" Target="../media/image67.png"/><Relationship Id="rId4" Type="http://schemas.microsoft.com/office/2007/relationships/hdphoto" Target="../media/hdphoto11.wdp"/><Relationship Id="rId9" Type="http://schemas.openxmlformats.org/officeDocument/2006/relationships/image" Target="../media/image59.png"/><Relationship Id="rId14" Type="http://schemas.microsoft.com/office/2007/relationships/hdphoto" Target="../media/hdphoto14.wdp"/><Relationship Id="rId22"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3448-9872-2042-BF8F-6A1EE25ECD06}"/>
              </a:ext>
            </a:extLst>
          </p:cNvPr>
          <p:cNvSpPr>
            <a:spLocks noGrp="1"/>
          </p:cNvSpPr>
          <p:nvPr>
            <p:ph type="title"/>
          </p:nvPr>
        </p:nvSpPr>
        <p:spPr>
          <a:xfrm>
            <a:off x="637563" y="3847042"/>
            <a:ext cx="6819701" cy="1681473"/>
          </a:xfrm>
        </p:spPr>
        <p:txBody>
          <a:bodyPr>
            <a:noAutofit/>
          </a:bodyPr>
          <a:lstStyle/>
          <a:p>
            <a:r>
              <a:rPr lang="en-US" sz="3200" dirty="0">
                <a:latin typeface="+mj-lt"/>
              </a:rPr>
              <a:t>Delivering and Managing </a:t>
            </a:r>
            <a:br>
              <a:rPr lang="en-US" sz="3200" dirty="0">
                <a:latin typeface="+mj-lt"/>
              </a:rPr>
            </a:br>
            <a:r>
              <a:rPr lang="en-US" sz="3200" dirty="0">
                <a:latin typeface="+mj-lt"/>
              </a:rPr>
              <a:t>The Connected Enterprise</a:t>
            </a:r>
          </a:p>
        </p:txBody>
      </p:sp>
      <p:pic>
        <p:nvPicPr>
          <p:cNvPr id="7" name="Picture Placeholder 5">
            <a:extLst>
              <a:ext uri="{FF2B5EF4-FFF2-40B4-BE49-F238E27FC236}">
                <a16:creationId xmlns:a16="http://schemas.microsoft.com/office/drawing/2014/main" id="{2108F00D-4076-4F70-8DAB-6C674CC945C6}"/>
              </a:ext>
            </a:extLst>
          </p:cNvPr>
          <p:cNvPicPr>
            <a:picLocks noChangeAspect="1"/>
          </p:cNvPicPr>
          <p:nvPr/>
        </p:nvPicPr>
        <p:blipFill>
          <a:blip r:embed="rId2"/>
          <a:srcRect/>
          <a:stretch/>
        </p:blipFill>
        <p:spPr>
          <a:xfrm>
            <a:off x="-6200" y="0"/>
            <a:ext cx="12198199" cy="322677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pic>
    </p:spTree>
    <p:extLst>
      <p:ext uri="{BB962C8B-B14F-4D97-AF65-F5344CB8AC3E}">
        <p14:creationId xmlns:p14="http://schemas.microsoft.com/office/powerpoint/2010/main" val="15611456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latin typeface="Arial" charset="0"/>
              </a:rPr>
              <a:t>Managed Thin Client Benefits </a:t>
            </a:r>
            <a:r>
              <a:rPr lang="mr-IN" sz="3200">
                <a:latin typeface="Arial" charset="0"/>
              </a:rPr>
              <a:t>–</a:t>
            </a:r>
            <a:r>
              <a:rPr lang="en-US" sz="3200">
                <a:latin typeface="Arial" charset="0"/>
              </a:rPr>
              <a:t> VV5200</a:t>
            </a:r>
            <a:endParaRPr lang="en-US" sz="320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85210"/>
            <a:ext cx="6415540" cy="324514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108219" y="4845399"/>
            <a:ext cx="3963168" cy="16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92680" y="3640986"/>
            <a:ext cx="5195104" cy="1951625"/>
          </a:xfrm>
          <a:prstGeom prst="rect">
            <a:avLst/>
          </a:prstGeom>
          <a:noFill/>
        </p:spPr>
        <p:txBody>
          <a:bodyPr wrap="square" rtlCol="0">
            <a:spAutoFit/>
          </a:bodyPr>
          <a:lstStyle/>
          <a:p>
            <a:pPr>
              <a:lnSpc>
                <a:spcPct val="150000"/>
              </a:lnSpc>
            </a:pPr>
            <a:r>
              <a:rPr lang="en-US" sz="1800" b="1">
                <a:solidFill>
                  <a:srgbClr val="C41230"/>
                </a:solidFill>
                <a:ea typeface="Arial" charset="0"/>
                <a:cs typeface="Arial" charset="0"/>
              </a:rPr>
              <a:t>More secure:</a:t>
            </a:r>
          </a:p>
          <a:p>
            <a:pPr marL="283457" lvl="1" indent="-246882">
              <a:spcAft>
                <a:spcPts val="400"/>
              </a:spcAft>
              <a:buClr>
                <a:schemeClr val="bg2"/>
              </a:buClr>
              <a:buFont typeface="Arial" charset="0"/>
              <a:buChar char="•"/>
            </a:pPr>
            <a:r>
              <a:rPr lang="en-US" sz="1600">
                <a:solidFill>
                  <a:schemeClr val="bg2"/>
                </a:solidFill>
                <a:ea typeface="Arial" charset="0"/>
                <a:cs typeface="Arial" charset="0"/>
              </a:rPr>
              <a:t>No local storage – nothing is stored on device</a:t>
            </a:r>
          </a:p>
          <a:p>
            <a:pPr marL="283457" lvl="1" indent="-246882">
              <a:spcAft>
                <a:spcPts val="400"/>
              </a:spcAft>
              <a:buClr>
                <a:schemeClr val="bg2"/>
              </a:buClr>
              <a:buFont typeface="Arial" charset="0"/>
              <a:buChar char="•"/>
            </a:pPr>
            <a:r>
              <a:rPr lang="en-US" sz="1600">
                <a:solidFill>
                  <a:schemeClr val="bg2"/>
                </a:solidFill>
                <a:ea typeface="Arial" charset="0"/>
                <a:cs typeface="Arial" charset="0"/>
              </a:rPr>
              <a:t>Can eliminate access to the Windows Desktop</a:t>
            </a:r>
          </a:p>
          <a:p>
            <a:pPr marL="283457" lvl="1" indent="-246882">
              <a:spcAft>
                <a:spcPts val="400"/>
              </a:spcAft>
              <a:buClr>
                <a:schemeClr val="bg2"/>
              </a:buClr>
              <a:buFont typeface="Arial" charset="0"/>
              <a:buChar char="•"/>
            </a:pPr>
            <a:r>
              <a:rPr lang="en-US" sz="1600">
                <a:solidFill>
                  <a:schemeClr val="bg2"/>
                </a:solidFill>
                <a:ea typeface="Arial" charset="0"/>
                <a:cs typeface="Arial" charset="0"/>
              </a:rPr>
              <a:t>USB ports are disabled by default for everything except and keyboards/mice</a:t>
            </a:r>
          </a:p>
          <a:p>
            <a:pPr>
              <a:lnSpc>
                <a:spcPts val="2200"/>
              </a:lnSpc>
            </a:pPr>
            <a:endParaRPr lang="en-US" sz="3200">
              <a:solidFill>
                <a:schemeClr val="tx2"/>
              </a:solidFill>
              <a:cs typeface="Arial Narrow"/>
            </a:endParaRPr>
          </a:p>
        </p:txBody>
      </p:sp>
      <p:sp>
        <p:nvSpPr>
          <p:cNvPr id="10" name="Content Placeholder 35">
            <a:extLst>
              <a:ext uri="{FF2B5EF4-FFF2-40B4-BE49-F238E27FC236}">
                <a16:creationId xmlns:a16="http://schemas.microsoft.com/office/drawing/2014/main" id="{B8C42705-0929-B146-868B-3B8DF9E8BCB0}"/>
              </a:ext>
            </a:extLst>
          </p:cNvPr>
          <p:cNvSpPr txBox="1">
            <a:spLocks/>
          </p:cNvSpPr>
          <p:nvPr/>
        </p:nvSpPr>
        <p:spPr>
          <a:xfrm>
            <a:off x="6317519" y="1727199"/>
            <a:ext cx="5724260" cy="3369905"/>
          </a:xfrm>
          <a:prstGeom prst="rect">
            <a:avLst/>
          </a:prstGeom>
        </p:spPr>
        <p:txBody>
          <a:bodyPr vert="horz" lIns="91440" tIns="45720" rIns="91440" bIns="91440" rtlCol="0">
            <a:noAutofit/>
          </a:bodyPr>
          <a:lstStyle>
            <a:lvl1pPr marL="0" indent="0" algn="l" rtl="0" eaLnBrk="1" fontAlgn="base" hangingPunct="1">
              <a:lnSpc>
                <a:spcPct val="100000"/>
              </a:lnSpc>
              <a:spcBef>
                <a:spcPts val="0"/>
              </a:spcBef>
              <a:spcAft>
                <a:spcPts val="0"/>
              </a:spcAft>
              <a:buClr>
                <a:srgbClr val="BB2332"/>
              </a:buClr>
              <a:buFont typeface="Wingdings" charset="2"/>
              <a:buNone/>
              <a:defRPr sz="18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200"/>
              </a:spcAft>
              <a:buClr>
                <a:schemeClr val="bg1">
                  <a:lumMod val="50000"/>
                </a:schemeClr>
              </a:buClr>
              <a:buSzPct val="80000"/>
              <a:buFont typeface="Arial" charset="0"/>
              <a:buChar char="•"/>
              <a:tabLst/>
              <a:defRPr sz="14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r>
              <a:rPr lang="en-US" sz="2000" b="1">
                <a:solidFill>
                  <a:srgbClr val="C41230"/>
                </a:solidFill>
                <a:latin typeface="Arial" panose="020B0604020202020204" pitchFamily="34" charset="0"/>
                <a:ea typeface="Arial" charset="0"/>
                <a:cs typeface="Arial" panose="020B0604020202020204" pitchFamily="34" charset="0"/>
              </a:rPr>
              <a:t>Lower total cost of ownership </a:t>
            </a:r>
            <a:r>
              <a:rPr lang="en-US" sz="2000">
                <a:solidFill>
                  <a:srgbClr val="C41230"/>
                </a:solidFill>
                <a:latin typeface="Arial" panose="020B0604020202020204" pitchFamily="34" charset="0"/>
                <a:ea typeface="Arial" charset="0"/>
                <a:cs typeface="Arial" panose="020B0604020202020204" pitchFamily="34" charset="0"/>
              </a:rPr>
              <a:t>than PCs over the lifetime of the system:</a:t>
            </a:r>
          </a:p>
          <a:p>
            <a:pPr marL="283457" lvl="1" indent="-246882">
              <a:spcAft>
                <a:spcPts val="400"/>
              </a:spcAft>
              <a:buClr>
                <a:schemeClr val="bg2"/>
              </a:buClr>
              <a:buFont typeface="Arial" charset="0"/>
              <a:buChar char="•"/>
            </a:pPr>
            <a:r>
              <a:rPr lang="en-US" sz="1600">
                <a:latin typeface="Arial" panose="020B0604020202020204" pitchFamily="34" charset="0"/>
                <a:cs typeface="Arial" panose="020B0604020202020204" pitchFamily="34" charset="0"/>
              </a:rPr>
              <a:t>Integrates with ThinManager</a:t>
            </a:r>
            <a:r>
              <a:rPr lang="en-US" sz="1600" baseline="30000">
                <a:latin typeface="Arial" panose="020B0604020202020204" pitchFamily="34" charset="0"/>
                <a:cs typeface="Arial" panose="020B0604020202020204" pitchFamily="34" charset="0"/>
              </a:rPr>
              <a:t>®</a:t>
            </a:r>
            <a:r>
              <a:rPr lang="en-US" sz="1600">
                <a:latin typeface="Arial" panose="020B0604020202020204" pitchFamily="34" charset="0"/>
                <a:cs typeface="Arial" panose="020B0604020202020204" pitchFamily="34" charset="0"/>
              </a:rPr>
              <a:t> software for efficient centralized management </a:t>
            </a:r>
            <a:endParaRPr lang="en-US" sz="1600">
              <a:solidFill>
                <a:schemeClr val="bg2"/>
              </a:solidFill>
              <a:latin typeface="Arial" panose="020B0604020202020204" pitchFamily="34" charset="0"/>
              <a:ea typeface="Arial" charset="0"/>
              <a:cs typeface="Arial" panose="020B0604020202020204" pitchFamily="34" charset="0"/>
            </a:endParaRP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Less likely to fail because they don’t have hard drives or fans and they contain i</a:t>
            </a:r>
            <a:r>
              <a:rPr lang="en-US" sz="1600">
                <a:latin typeface="Arial" panose="020B0604020202020204" pitchFamily="34" charset="0"/>
                <a:cs typeface="Arial" panose="020B0604020202020204" pitchFamily="34" charset="0"/>
              </a:rPr>
              <a:t>ndustrial grade components suitable for harsh environments</a:t>
            </a: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Easier to replace when they do fail, significantly reducing downtime</a:t>
            </a: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Smaller and require less power to operate and cool</a:t>
            </a: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Fewer client operating systems to manage</a:t>
            </a:r>
          </a:p>
        </p:txBody>
      </p:sp>
      <p:sp>
        <p:nvSpPr>
          <p:cNvPr id="9" name="Text Placeholder 3">
            <a:extLst>
              <a:ext uri="{FF2B5EF4-FFF2-40B4-BE49-F238E27FC236}">
                <a16:creationId xmlns:a16="http://schemas.microsoft.com/office/drawing/2014/main" id="{721343B9-336C-4C67-B0F8-1EFE391B24E6}"/>
              </a:ext>
            </a:extLst>
          </p:cNvPr>
          <p:cNvSpPr txBox="1">
            <a:spLocks/>
          </p:cNvSpPr>
          <p:nvPr/>
        </p:nvSpPr>
        <p:spPr>
          <a:xfrm>
            <a:off x="381744" y="769531"/>
            <a:ext cx="11428512" cy="299000"/>
          </a:xfrm>
          <a:prstGeom prst="rect">
            <a:avLst/>
          </a:prstGeom>
        </p:spPr>
        <p:txBody>
          <a:bodyPr anchor="t"/>
          <a:lstStyle>
            <a:lvl1pPr marL="0" indent="0" algn="l" rtl="0" eaLnBrk="1" fontAlgn="base" hangingPunct="1">
              <a:lnSpc>
                <a:spcPct val="100000"/>
              </a:lnSpc>
              <a:spcBef>
                <a:spcPts val="0"/>
              </a:spcBef>
              <a:spcAft>
                <a:spcPts val="800"/>
              </a:spcAft>
              <a:buClr>
                <a:srgbClr val="BB2332"/>
              </a:buClr>
              <a:buFont typeface="Wingdings" charset="2"/>
              <a:buNone/>
              <a:defRPr sz="1800">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en-US" kern="0">
                <a:solidFill>
                  <a:schemeClr val="bg1">
                    <a:lumMod val="50000"/>
                  </a:schemeClr>
                </a:solidFill>
              </a:rPr>
              <a:t>Rockwell Automation</a:t>
            </a:r>
            <a:r>
              <a:rPr lang="en-US" kern="0" baseline="30000">
                <a:solidFill>
                  <a:schemeClr val="bg1">
                    <a:lumMod val="50000"/>
                  </a:schemeClr>
                </a:solidFill>
              </a:rPr>
              <a:t>®</a:t>
            </a:r>
            <a:r>
              <a:rPr lang="en-US" kern="0">
                <a:solidFill>
                  <a:schemeClr val="bg1">
                    <a:lumMod val="50000"/>
                  </a:schemeClr>
                </a:solidFill>
              </a:rPr>
              <a:t> Industrial Thin Client Hardware</a:t>
            </a:r>
            <a:endParaRPr lang="en-US" kern="0" dirty="0"/>
          </a:p>
        </p:txBody>
      </p:sp>
    </p:spTree>
    <p:extLst>
      <p:ext uri="{BB962C8B-B14F-4D97-AF65-F5344CB8AC3E}">
        <p14:creationId xmlns:p14="http://schemas.microsoft.com/office/powerpoint/2010/main" val="1706169716"/>
      </p:ext>
    </p:extLst>
  </p:cSld>
  <p:clrMapOvr>
    <a:masterClrMapping/>
  </p:clrMapOvr>
  <mc:AlternateContent xmlns:mc="http://schemas.openxmlformats.org/markup-compatibility/2006" xmlns:p14="http://schemas.microsoft.com/office/powerpoint/2010/main">
    <mc:Choice Requires="p14">
      <p:transition spd="med" p14:dur="700" advTm="39205">
        <p:fade/>
      </p:transition>
    </mc:Choice>
    <mc:Fallback xmlns="">
      <p:transition spd="med" advTm="3920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8AED841-F9A9-A340-AB4F-45917B572357}"/>
              </a:ext>
            </a:extLst>
          </p:cNvPr>
          <p:cNvSpPr>
            <a:spLocks noGrp="1"/>
          </p:cNvSpPr>
          <p:nvPr>
            <p:ph type="body" sz="quarter" idx="11"/>
          </p:nvPr>
        </p:nvSpPr>
        <p:spPr>
          <a:xfrm>
            <a:off x="381743" y="990705"/>
            <a:ext cx="11428511" cy="767305"/>
          </a:xfrm>
        </p:spPr>
        <p:txBody>
          <a:bodyPr anchor="t"/>
          <a:lstStyle/>
          <a:p>
            <a:r>
              <a:rPr lang="en-US" dirty="0">
                <a:solidFill>
                  <a:schemeClr val="bg1">
                    <a:lumMod val="50000"/>
                  </a:schemeClr>
                </a:solidFill>
              </a:rPr>
              <a:t>Users now can purchase single ThinManager connection licenses that have no network or location restrictions and provide for bulk purchase discounts.</a:t>
            </a:r>
          </a:p>
        </p:txBody>
      </p:sp>
      <p:sp>
        <p:nvSpPr>
          <p:cNvPr id="113" name="Title 5"/>
          <p:cNvSpPr>
            <a:spLocks noGrp="1"/>
          </p:cNvSpPr>
          <p:nvPr>
            <p:ph type="title"/>
          </p:nvPr>
        </p:nvSpPr>
        <p:spPr/>
        <p:txBody>
          <a:bodyPr>
            <a:normAutofit/>
          </a:bodyPr>
          <a:lstStyle/>
          <a:p>
            <a:r>
              <a:rPr lang="en-US" sz="3200" dirty="0"/>
              <a:t>ThinManager V-FLEX Licensing Overview</a:t>
            </a:r>
          </a:p>
        </p:txBody>
      </p:sp>
      <p:sp>
        <p:nvSpPr>
          <p:cNvPr id="20" name="Text Placeholder 19">
            <a:extLst>
              <a:ext uri="{FF2B5EF4-FFF2-40B4-BE49-F238E27FC236}">
                <a16:creationId xmlns:a16="http://schemas.microsoft.com/office/drawing/2014/main" id="{95E16ED0-E3D2-AB4A-B9A0-6D9882350BE1}"/>
              </a:ext>
            </a:extLst>
          </p:cNvPr>
          <p:cNvSpPr>
            <a:spLocks noGrp="1"/>
          </p:cNvSpPr>
          <p:nvPr>
            <p:ph type="body" sz="quarter" idx="14"/>
          </p:nvPr>
        </p:nvSpPr>
        <p:spPr>
          <a:xfrm>
            <a:off x="398310" y="2928556"/>
            <a:ext cx="5597270" cy="2821292"/>
          </a:xfrm>
        </p:spPr>
        <p:txBody>
          <a:bodyPr anchor="ctr"/>
          <a:lstStyle/>
          <a:p>
            <a:pPr marL="0" indent="0">
              <a:buNone/>
            </a:pPr>
            <a:r>
              <a:rPr lang="en-US" dirty="0"/>
              <a:t>Deliver ThinManager client connections with maximum flexibility on an as-needed basis to any of your facilities around the world.</a:t>
            </a:r>
          </a:p>
          <a:p>
            <a:pPr marL="0" indent="0">
              <a:buNone/>
            </a:pPr>
            <a:r>
              <a:rPr lang="en-US" dirty="0"/>
              <a:t>ThinManager V-FLEX licensing is a single ThinManager </a:t>
            </a:r>
            <a:r>
              <a:rPr lang="en-US" dirty="0" err="1"/>
              <a:t>XLr</a:t>
            </a:r>
            <a:r>
              <a:rPr lang="en-US" dirty="0"/>
              <a:t> individual terminal connection license that can be purchased one-at-a-time in any quantity.</a:t>
            </a:r>
          </a:p>
          <a:p>
            <a:pPr marL="0" indent="0">
              <a:buNone/>
            </a:pPr>
            <a:r>
              <a:rPr lang="en-US" dirty="0"/>
              <a:t>They can be deployed over an unlimited number of </a:t>
            </a:r>
            <a:r>
              <a:rPr lang="en-US" dirty="0" err="1"/>
              <a:t>ThinServer</a:t>
            </a:r>
            <a:r>
              <a:rPr lang="en-US" dirty="0"/>
              <a:t> pairs (primary/backup) at an unlimited number of locations on multiple networks. </a:t>
            </a:r>
          </a:p>
        </p:txBody>
      </p:sp>
      <p:sp>
        <p:nvSpPr>
          <p:cNvPr id="87" name="Text Placeholder 19">
            <a:extLst>
              <a:ext uri="{FF2B5EF4-FFF2-40B4-BE49-F238E27FC236}">
                <a16:creationId xmlns:a16="http://schemas.microsoft.com/office/drawing/2014/main" id="{DA8AF180-55DE-2141-AFFA-C615B377E389}"/>
              </a:ext>
            </a:extLst>
          </p:cNvPr>
          <p:cNvSpPr txBox="1">
            <a:spLocks/>
          </p:cNvSpPr>
          <p:nvPr/>
        </p:nvSpPr>
        <p:spPr>
          <a:xfrm>
            <a:off x="6593212" y="2224471"/>
            <a:ext cx="5217042" cy="3448295"/>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Arial" panose="020B0604020202020204" pitchFamily="34" charset="0"/>
              <a:buNone/>
            </a:pPr>
            <a:r>
              <a:rPr lang="en-US" sz="1800" b="1" kern="0" dirty="0">
                <a:solidFill>
                  <a:srgbClr val="0070C0"/>
                </a:solidFill>
              </a:rPr>
              <a:t>ADVANTAGES OF V-FLEX LICENSING:</a:t>
            </a:r>
          </a:p>
          <a:p>
            <a:pPr defTabSz="914400"/>
            <a:r>
              <a:rPr lang="en-US" sz="1800" kern="0" dirty="0"/>
              <a:t>Central management of ThinManager client connections. </a:t>
            </a:r>
          </a:p>
          <a:p>
            <a:pPr defTabSz="914400"/>
            <a:r>
              <a:rPr lang="en-US" sz="1800" kern="0" dirty="0"/>
              <a:t>Use across multiple facilities—no limitations on the number of locations, networks and servers.</a:t>
            </a:r>
          </a:p>
          <a:p>
            <a:pPr defTabSz="914400"/>
            <a:r>
              <a:rPr lang="en-US" sz="1800" kern="0" dirty="0"/>
              <a:t>Ability to purchase and add additional licenses only when and where they are needed with volume discount pricing.</a:t>
            </a:r>
          </a:p>
          <a:p>
            <a:pPr defTabSz="914400"/>
            <a:r>
              <a:rPr lang="en-US" sz="1800" kern="0" dirty="0"/>
              <a:t>Access to a private ThinManager license server portal for creating and distributing licenses for use.</a:t>
            </a:r>
          </a:p>
          <a:p>
            <a:pPr defTabSz="914400"/>
            <a:endParaRPr lang="en-US" sz="1800" kern="0" dirty="0"/>
          </a:p>
          <a:p>
            <a:pPr defTabSz="914400"/>
            <a:endParaRPr lang="en-US" sz="1800" kern="0" dirty="0"/>
          </a:p>
        </p:txBody>
      </p:sp>
      <p:cxnSp>
        <p:nvCxnSpPr>
          <p:cNvPr id="26" name="Straight Connector 25">
            <a:extLst>
              <a:ext uri="{FF2B5EF4-FFF2-40B4-BE49-F238E27FC236}">
                <a16:creationId xmlns:a16="http://schemas.microsoft.com/office/drawing/2014/main" id="{0084923A-196D-D947-9676-E21D88827AAA}"/>
              </a:ext>
            </a:extLst>
          </p:cNvPr>
          <p:cNvCxnSpPr>
            <a:cxnSpLocks/>
          </p:cNvCxnSpPr>
          <p:nvPr/>
        </p:nvCxnSpPr>
        <p:spPr bwMode="auto">
          <a:xfrm>
            <a:off x="4724426" y="2408482"/>
            <a:ext cx="1868786" cy="0"/>
          </a:xfrm>
          <a:prstGeom prst="line">
            <a:avLst/>
          </a:prstGeom>
          <a:noFill/>
          <a:ln w="25400" cap="flat" cmpd="sng" algn="ctr">
            <a:solidFill>
              <a:srgbClr val="0070C0"/>
            </a:solidFill>
            <a:prstDash val="sysDot"/>
            <a:round/>
            <a:headEnd type="none" w="med" len="med"/>
            <a:tailEnd type="none" w="med" len="med"/>
          </a:ln>
          <a:effectLst/>
        </p:spPr>
      </p:cxnSp>
      <p:pic>
        <p:nvPicPr>
          <p:cNvPr id="22" name="Picture 21">
            <a:extLst>
              <a:ext uri="{FF2B5EF4-FFF2-40B4-BE49-F238E27FC236}">
                <a16:creationId xmlns:a16="http://schemas.microsoft.com/office/drawing/2014/main" id="{26FDEA37-044E-5D48-828E-8036B3561663}"/>
              </a:ext>
            </a:extLst>
          </p:cNvPr>
          <p:cNvPicPr>
            <a:picLocks noChangeAspect="1"/>
          </p:cNvPicPr>
          <p:nvPr/>
        </p:nvPicPr>
        <p:blipFill>
          <a:blip r:embed="rId3"/>
          <a:stretch>
            <a:fillRect/>
          </a:stretch>
        </p:blipFill>
        <p:spPr>
          <a:xfrm>
            <a:off x="251100" y="1675592"/>
            <a:ext cx="4743033" cy="1491181"/>
          </a:xfrm>
          <a:prstGeom prst="rect">
            <a:avLst/>
          </a:prstGeom>
        </p:spPr>
      </p:pic>
    </p:spTree>
    <p:extLst>
      <p:ext uri="{BB962C8B-B14F-4D97-AF65-F5344CB8AC3E}">
        <p14:creationId xmlns:p14="http://schemas.microsoft.com/office/powerpoint/2010/main" val="29575176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CC95B-F656-1D47-8434-A570C4AAAC8F}"/>
              </a:ext>
            </a:extLst>
          </p:cNvPr>
          <p:cNvSpPr>
            <a:spLocks noGrp="1"/>
          </p:cNvSpPr>
          <p:nvPr>
            <p:ph type="title"/>
          </p:nvPr>
        </p:nvSpPr>
        <p:spPr/>
        <p:txBody>
          <a:bodyPr/>
          <a:lstStyle/>
          <a:p>
            <a:r>
              <a:rPr lang="en-US" sz="3200" dirty="0">
                <a:solidFill>
                  <a:srgbClr val="000000"/>
                </a:solidFill>
              </a:rPr>
              <a:t>ThinManager V-FLEX Licensing Overview</a:t>
            </a:r>
            <a:endParaRPr lang="en-US" dirty="0"/>
          </a:p>
        </p:txBody>
      </p:sp>
      <p:sp>
        <p:nvSpPr>
          <p:cNvPr id="4" name="Text Placeholder 3">
            <a:extLst>
              <a:ext uri="{FF2B5EF4-FFF2-40B4-BE49-F238E27FC236}">
                <a16:creationId xmlns:a16="http://schemas.microsoft.com/office/drawing/2014/main" id="{ADF99710-3BC6-534C-8021-EC93F1DCDC8E}"/>
              </a:ext>
            </a:extLst>
          </p:cNvPr>
          <p:cNvSpPr>
            <a:spLocks noGrp="1"/>
          </p:cNvSpPr>
          <p:nvPr>
            <p:ph type="body" sz="quarter" idx="14"/>
          </p:nvPr>
        </p:nvSpPr>
        <p:spPr>
          <a:xfrm>
            <a:off x="388959" y="1124576"/>
            <a:ext cx="7092950" cy="4608847"/>
          </a:xfrm>
        </p:spPr>
        <p:txBody>
          <a:bodyPr/>
          <a:lstStyle/>
          <a:p>
            <a:r>
              <a:rPr lang="en-US" sz="2000" dirty="0"/>
              <a:t>Both FTA and TMA are available in two formats:</a:t>
            </a:r>
          </a:p>
          <a:p>
            <a:pPr lvl="1"/>
            <a:r>
              <a:rPr lang="en-US" sz="1800" dirty="0" err="1"/>
              <a:t>Perpetual+Maintenance</a:t>
            </a:r>
            <a:endParaRPr lang="en-US" sz="1800" dirty="0"/>
          </a:p>
          <a:p>
            <a:pPr lvl="1"/>
            <a:r>
              <a:rPr lang="en-US" sz="1800" dirty="0"/>
              <a:t>Subscription exclusively through the software portal.</a:t>
            </a:r>
          </a:p>
          <a:p>
            <a:r>
              <a:rPr lang="en-US" sz="2000" dirty="0"/>
              <a:t>Activation</a:t>
            </a:r>
          </a:p>
          <a:p>
            <a:pPr lvl="1"/>
            <a:r>
              <a:rPr lang="en-US" sz="1800" dirty="0"/>
              <a:t>V-FLEX TMA is activated through the licensing.thinmanager.com ThinManager Licensing Website.</a:t>
            </a:r>
          </a:p>
          <a:p>
            <a:pPr lvl="1"/>
            <a:r>
              <a:rPr lang="en-US" sz="1800" dirty="0"/>
              <a:t>V-FLEX FTA is activated either through FactoryTalk Activation Manager or the activate.rockwellautomation.com FTA Website.</a:t>
            </a:r>
          </a:p>
          <a:p>
            <a:r>
              <a:rPr lang="en-US" sz="2000" dirty="0"/>
              <a:t>Redundancy</a:t>
            </a:r>
          </a:p>
          <a:p>
            <a:pPr lvl="1"/>
            <a:r>
              <a:rPr lang="en-US" sz="1800" dirty="0"/>
              <a:t>This Redundancy Companion license is sold separately and cannot function independently since it is sold for a 50% reduced cost.</a:t>
            </a:r>
          </a:p>
          <a:p>
            <a:pPr lvl="1"/>
            <a:endParaRPr lang="en-US" sz="2000" dirty="0"/>
          </a:p>
          <a:p>
            <a:pPr lvl="1"/>
            <a:endParaRPr lang="en-US" sz="2000" dirty="0"/>
          </a:p>
        </p:txBody>
      </p:sp>
      <p:pic>
        <p:nvPicPr>
          <p:cNvPr id="8" name="Picture 7">
            <a:extLst>
              <a:ext uri="{FF2B5EF4-FFF2-40B4-BE49-F238E27FC236}">
                <a16:creationId xmlns:a16="http://schemas.microsoft.com/office/drawing/2014/main" id="{F45ACE47-3245-F14A-AF78-05C9F2FD8144}"/>
              </a:ext>
            </a:extLst>
          </p:cNvPr>
          <p:cNvPicPr>
            <a:picLocks noChangeAspect="1"/>
          </p:cNvPicPr>
          <p:nvPr/>
        </p:nvPicPr>
        <p:blipFill>
          <a:blip r:embed="rId2"/>
          <a:stretch>
            <a:fillRect/>
          </a:stretch>
        </p:blipFill>
        <p:spPr>
          <a:xfrm>
            <a:off x="7263685" y="1717830"/>
            <a:ext cx="4928315" cy="1549432"/>
          </a:xfrm>
          <a:prstGeom prst="rect">
            <a:avLst/>
          </a:prstGeom>
        </p:spPr>
      </p:pic>
      <p:pic>
        <p:nvPicPr>
          <p:cNvPr id="9" name="Picture 8">
            <a:extLst>
              <a:ext uri="{FF2B5EF4-FFF2-40B4-BE49-F238E27FC236}">
                <a16:creationId xmlns:a16="http://schemas.microsoft.com/office/drawing/2014/main" id="{0AD39165-59FF-3649-9DF6-05CDF38B09AF}"/>
              </a:ext>
            </a:extLst>
          </p:cNvPr>
          <p:cNvPicPr>
            <a:picLocks noChangeAspect="1"/>
          </p:cNvPicPr>
          <p:nvPr/>
        </p:nvPicPr>
        <p:blipFill rotWithShape="1">
          <a:blip r:embed="rId3"/>
          <a:srcRect t="-4070" b="4070"/>
          <a:stretch/>
        </p:blipFill>
        <p:spPr>
          <a:xfrm>
            <a:off x="8752625" y="3010617"/>
            <a:ext cx="2168659" cy="175378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024707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792A76-F562-4E49-AFB1-BC904284A3C9}"/>
              </a:ext>
            </a:extLst>
          </p:cNvPr>
          <p:cNvSpPr>
            <a:spLocks noGrp="1"/>
          </p:cNvSpPr>
          <p:nvPr>
            <p:ph type="body" sz="quarter" idx="10"/>
          </p:nvPr>
        </p:nvSpPr>
        <p:spPr/>
        <p:txBody>
          <a:bodyPr/>
          <a:lstStyle/>
          <a:p>
            <a:r>
              <a:rPr lang="en-US" dirty="0"/>
              <a:t>What is it?	</a:t>
            </a:r>
          </a:p>
        </p:txBody>
      </p:sp>
      <p:sp>
        <p:nvSpPr>
          <p:cNvPr id="3" name="Text Placeholder 2">
            <a:extLst>
              <a:ext uri="{FF2B5EF4-FFF2-40B4-BE49-F238E27FC236}">
                <a16:creationId xmlns:a16="http://schemas.microsoft.com/office/drawing/2014/main" id="{B8C1D5A5-D914-B84B-9886-CF8A99E2DF99}"/>
              </a:ext>
            </a:extLst>
          </p:cNvPr>
          <p:cNvSpPr>
            <a:spLocks noGrp="1"/>
          </p:cNvSpPr>
          <p:nvPr>
            <p:ph type="body" sz="quarter" idx="11"/>
          </p:nvPr>
        </p:nvSpPr>
        <p:spPr/>
        <p:txBody>
          <a:bodyPr/>
          <a:lstStyle/>
          <a:p>
            <a:r>
              <a:rPr lang="en-US" dirty="0"/>
              <a:t>Why use it?</a:t>
            </a:r>
          </a:p>
          <a:p>
            <a:endParaRPr lang="en-US" dirty="0"/>
          </a:p>
        </p:txBody>
      </p:sp>
      <p:sp>
        <p:nvSpPr>
          <p:cNvPr id="4" name="Text Placeholder 3">
            <a:extLst>
              <a:ext uri="{FF2B5EF4-FFF2-40B4-BE49-F238E27FC236}">
                <a16:creationId xmlns:a16="http://schemas.microsoft.com/office/drawing/2014/main" id="{2F277355-632E-9F4E-9A38-F98107DA5095}"/>
              </a:ext>
            </a:extLst>
          </p:cNvPr>
          <p:cNvSpPr>
            <a:spLocks noGrp="1"/>
          </p:cNvSpPr>
          <p:nvPr>
            <p:ph type="body" sz="quarter" idx="12"/>
          </p:nvPr>
        </p:nvSpPr>
        <p:spPr/>
        <p:txBody>
          <a:bodyPr/>
          <a:lstStyle/>
          <a:p>
            <a:r>
              <a:rPr lang="en-US" dirty="0"/>
              <a:t>Demonstration</a:t>
            </a:r>
          </a:p>
          <a:p>
            <a:endParaRPr lang="en-US" dirty="0"/>
          </a:p>
        </p:txBody>
      </p:sp>
      <p:sp>
        <p:nvSpPr>
          <p:cNvPr id="5" name="Text Placeholder 4">
            <a:extLst>
              <a:ext uri="{FF2B5EF4-FFF2-40B4-BE49-F238E27FC236}">
                <a16:creationId xmlns:a16="http://schemas.microsoft.com/office/drawing/2014/main" id="{05C4EE96-C80B-CB43-A32A-9F2BC2C807C0}"/>
              </a:ext>
            </a:extLst>
          </p:cNvPr>
          <p:cNvSpPr>
            <a:spLocks noGrp="1"/>
          </p:cNvSpPr>
          <p:nvPr>
            <p:ph type="body" sz="quarter" idx="13"/>
          </p:nvPr>
        </p:nvSpPr>
        <p:spPr/>
        <p:txBody>
          <a:bodyPr/>
          <a:lstStyle/>
          <a:p>
            <a:r>
              <a:rPr lang="en-US" dirty="0"/>
              <a:t>Release Summary</a:t>
            </a:r>
          </a:p>
          <a:p>
            <a:endParaRPr lang="en-US" dirty="0"/>
          </a:p>
        </p:txBody>
      </p:sp>
      <p:sp>
        <p:nvSpPr>
          <p:cNvPr id="6" name="Text Placeholder 5">
            <a:extLst>
              <a:ext uri="{FF2B5EF4-FFF2-40B4-BE49-F238E27FC236}">
                <a16:creationId xmlns:a16="http://schemas.microsoft.com/office/drawing/2014/main" id="{0F8FF96D-1D0B-EB4D-9FC2-9D5337C83503}"/>
              </a:ext>
            </a:extLst>
          </p:cNvPr>
          <p:cNvSpPr>
            <a:spLocks noGrp="1"/>
          </p:cNvSpPr>
          <p:nvPr>
            <p:ph type="body" sz="quarter" idx="18"/>
          </p:nvPr>
        </p:nvSpPr>
        <p:spPr/>
        <p:txBody>
          <a:bodyPr/>
          <a:lstStyle/>
          <a:p>
            <a:r>
              <a:rPr lang="en-US" dirty="0"/>
              <a:t>Hardware Benefits and Portfolio</a:t>
            </a:r>
          </a:p>
          <a:p>
            <a:endParaRPr lang="en-US" dirty="0"/>
          </a:p>
        </p:txBody>
      </p:sp>
      <p:sp>
        <p:nvSpPr>
          <p:cNvPr id="7" name="Text Placeholder 6">
            <a:extLst>
              <a:ext uri="{FF2B5EF4-FFF2-40B4-BE49-F238E27FC236}">
                <a16:creationId xmlns:a16="http://schemas.microsoft.com/office/drawing/2014/main" id="{76FDC534-1DA1-F548-9168-2F4312602248}"/>
              </a:ext>
            </a:extLst>
          </p:cNvPr>
          <p:cNvSpPr>
            <a:spLocks noGrp="1"/>
          </p:cNvSpPr>
          <p:nvPr>
            <p:ph type="body" sz="quarter" idx="19"/>
          </p:nvPr>
        </p:nvSpPr>
        <p:spPr/>
        <p:txBody>
          <a:bodyPr/>
          <a:lstStyle/>
          <a:p>
            <a:r>
              <a:rPr lang="en-US" dirty="0"/>
              <a:t>V-FLEX Licensing</a:t>
            </a:r>
          </a:p>
          <a:p>
            <a:endParaRPr lang="en-US" dirty="0"/>
          </a:p>
        </p:txBody>
      </p:sp>
      <p:sp>
        <p:nvSpPr>
          <p:cNvPr id="10" name="Text Placeholder 9">
            <a:extLst>
              <a:ext uri="{FF2B5EF4-FFF2-40B4-BE49-F238E27FC236}">
                <a16:creationId xmlns:a16="http://schemas.microsoft.com/office/drawing/2014/main" id="{1206DA9F-8A18-E04A-AF62-F541693FBA38}"/>
              </a:ext>
            </a:extLst>
          </p:cNvPr>
          <p:cNvSpPr>
            <a:spLocks noGrp="1"/>
          </p:cNvSpPr>
          <p:nvPr>
            <p:ph type="body" sz="quarter" idx="26"/>
          </p:nvPr>
        </p:nvSpPr>
        <p:spPr/>
        <p:txBody>
          <a:bodyPr/>
          <a:lstStyle/>
          <a:p>
            <a:r>
              <a:rPr lang="en-US" dirty="0"/>
              <a:t>1</a:t>
            </a:r>
          </a:p>
        </p:txBody>
      </p:sp>
      <p:sp>
        <p:nvSpPr>
          <p:cNvPr id="11" name="Text Placeholder 10">
            <a:extLst>
              <a:ext uri="{FF2B5EF4-FFF2-40B4-BE49-F238E27FC236}">
                <a16:creationId xmlns:a16="http://schemas.microsoft.com/office/drawing/2014/main" id="{2470B5AB-9BA0-7E48-BFF2-34DA26F63F6E}"/>
              </a:ext>
            </a:extLst>
          </p:cNvPr>
          <p:cNvSpPr>
            <a:spLocks noGrp="1"/>
          </p:cNvSpPr>
          <p:nvPr>
            <p:ph type="body" sz="quarter" idx="27"/>
          </p:nvPr>
        </p:nvSpPr>
        <p:spPr/>
        <p:txBody>
          <a:bodyPr/>
          <a:lstStyle/>
          <a:p>
            <a:r>
              <a:rPr lang="en-US" dirty="0"/>
              <a:t>2</a:t>
            </a:r>
          </a:p>
        </p:txBody>
      </p:sp>
      <p:sp>
        <p:nvSpPr>
          <p:cNvPr id="12" name="Text Placeholder 11">
            <a:extLst>
              <a:ext uri="{FF2B5EF4-FFF2-40B4-BE49-F238E27FC236}">
                <a16:creationId xmlns:a16="http://schemas.microsoft.com/office/drawing/2014/main" id="{5EA76BD9-A8C3-7942-B785-B4609E240C31}"/>
              </a:ext>
            </a:extLst>
          </p:cNvPr>
          <p:cNvSpPr>
            <a:spLocks noGrp="1"/>
          </p:cNvSpPr>
          <p:nvPr>
            <p:ph type="body" sz="quarter" idx="28"/>
          </p:nvPr>
        </p:nvSpPr>
        <p:spPr/>
        <p:txBody>
          <a:bodyPr/>
          <a:lstStyle/>
          <a:p>
            <a:r>
              <a:rPr lang="en-US" dirty="0"/>
              <a:t>3</a:t>
            </a:r>
          </a:p>
        </p:txBody>
      </p:sp>
      <p:sp>
        <p:nvSpPr>
          <p:cNvPr id="13" name="Text Placeholder 12">
            <a:extLst>
              <a:ext uri="{FF2B5EF4-FFF2-40B4-BE49-F238E27FC236}">
                <a16:creationId xmlns:a16="http://schemas.microsoft.com/office/drawing/2014/main" id="{73020730-B73F-4F49-84CE-E0D9C1624B01}"/>
              </a:ext>
            </a:extLst>
          </p:cNvPr>
          <p:cNvSpPr>
            <a:spLocks noGrp="1"/>
          </p:cNvSpPr>
          <p:nvPr>
            <p:ph type="body" sz="quarter" idx="29"/>
          </p:nvPr>
        </p:nvSpPr>
        <p:spPr/>
        <p:txBody>
          <a:bodyPr/>
          <a:lstStyle/>
          <a:p>
            <a:r>
              <a:rPr lang="en-US" dirty="0"/>
              <a:t>4</a:t>
            </a:r>
          </a:p>
        </p:txBody>
      </p:sp>
      <p:sp>
        <p:nvSpPr>
          <p:cNvPr id="16" name="Text Placeholder 15">
            <a:extLst>
              <a:ext uri="{FF2B5EF4-FFF2-40B4-BE49-F238E27FC236}">
                <a16:creationId xmlns:a16="http://schemas.microsoft.com/office/drawing/2014/main" id="{0DC5BADE-B8B5-AE43-B3CA-06A41F22A15E}"/>
              </a:ext>
            </a:extLst>
          </p:cNvPr>
          <p:cNvSpPr>
            <a:spLocks noGrp="1"/>
          </p:cNvSpPr>
          <p:nvPr>
            <p:ph type="body" sz="quarter" idx="32"/>
          </p:nvPr>
        </p:nvSpPr>
        <p:spPr/>
        <p:txBody>
          <a:bodyPr/>
          <a:lstStyle/>
          <a:p>
            <a:r>
              <a:rPr lang="en-US" dirty="0"/>
              <a:t>6</a:t>
            </a:r>
          </a:p>
        </p:txBody>
      </p:sp>
      <p:sp>
        <p:nvSpPr>
          <p:cNvPr id="17" name="Text Placeholder 16">
            <a:extLst>
              <a:ext uri="{FF2B5EF4-FFF2-40B4-BE49-F238E27FC236}">
                <a16:creationId xmlns:a16="http://schemas.microsoft.com/office/drawing/2014/main" id="{E7C8736D-4E9B-2341-B8EE-697D0A213C9F}"/>
              </a:ext>
            </a:extLst>
          </p:cNvPr>
          <p:cNvSpPr>
            <a:spLocks noGrp="1"/>
          </p:cNvSpPr>
          <p:nvPr>
            <p:ph type="body" sz="quarter" idx="33"/>
          </p:nvPr>
        </p:nvSpPr>
        <p:spPr/>
        <p:txBody>
          <a:bodyPr/>
          <a:lstStyle/>
          <a:p>
            <a:r>
              <a:rPr lang="en-US" dirty="0"/>
              <a:t>5</a:t>
            </a:r>
          </a:p>
        </p:txBody>
      </p:sp>
    </p:spTree>
    <p:extLst>
      <p:ext uri="{BB962C8B-B14F-4D97-AF65-F5344CB8AC3E}">
        <p14:creationId xmlns:p14="http://schemas.microsoft.com/office/powerpoint/2010/main" val="21359613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a:spLocks noGrp="1"/>
          </p:cNvSpPr>
          <p:nvPr>
            <p:ph type="title"/>
          </p:nvPr>
        </p:nvSpPr>
        <p:spPr/>
        <p:txBody>
          <a:bodyPr>
            <a:noAutofit/>
          </a:bodyPr>
          <a:lstStyle/>
          <a:p>
            <a:r>
              <a:rPr lang="en-US" sz="3200">
                <a:latin typeface="+mj-lt"/>
              </a:rPr>
              <a:t>ThinManager</a:t>
            </a:r>
            <a:r>
              <a:rPr lang="en-US" sz="3200" baseline="30000">
                <a:latin typeface="+mj-lt"/>
              </a:rPr>
              <a:t>®</a:t>
            </a:r>
          </a:p>
        </p:txBody>
      </p:sp>
      <p:sp>
        <p:nvSpPr>
          <p:cNvPr id="2" name="Text Placeholder 1"/>
          <p:cNvSpPr>
            <a:spLocks noGrp="1"/>
          </p:cNvSpPr>
          <p:nvPr>
            <p:ph type="body" sz="quarter" idx="10"/>
          </p:nvPr>
        </p:nvSpPr>
        <p:spPr/>
        <p:txBody>
          <a:bodyPr/>
          <a:lstStyle/>
          <a:p>
            <a:r>
              <a:rPr lang="en-US">
                <a:latin typeface="+mj-lt"/>
              </a:rPr>
              <a:t>Content Delivery and Device Management</a:t>
            </a:r>
          </a:p>
        </p:txBody>
      </p:sp>
      <p:pic>
        <p:nvPicPr>
          <p:cNvPr id="11" name="Picture 10"/>
          <p:cNvPicPr>
            <a:picLocks noChangeAspect="1"/>
          </p:cNvPicPr>
          <p:nvPr/>
        </p:nvPicPr>
        <p: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flipH="1">
            <a:off x="1419172" y="5067126"/>
            <a:ext cx="744891" cy="563439"/>
          </a:xfrm>
          <a:prstGeom prst="rect">
            <a:avLst/>
          </a:prstGeom>
        </p:spPr>
      </p:pic>
      <p:sp>
        <p:nvSpPr>
          <p:cNvPr id="81" name="TextBox 80"/>
          <p:cNvSpPr txBox="1"/>
          <p:nvPr/>
        </p:nvSpPr>
        <p:spPr>
          <a:xfrm>
            <a:off x="-176615" y="5213183"/>
            <a:ext cx="1413259" cy="461665"/>
          </a:xfrm>
          <a:prstGeom prst="rect">
            <a:avLst/>
          </a:prstGeom>
          <a:noFill/>
        </p:spPr>
        <p:txBody>
          <a:bodyPr wrap="square" rtlCol="0">
            <a:spAutoFit/>
          </a:bodyPr>
          <a:lstStyle/>
          <a:p>
            <a:pPr algn="r"/>
            <a:r>
              <a:rPr lang="en-US" sz="1200" i="1">
                <a:solidFill>
                  <a:schemeClr val="bg2"/>
                </a:solidFill>
                <a:cs typeface="Arial Narrow"/>
              </a:rPr>
              <a:t>IP Camera</a:t>
            </a:r>
          </a:p>
          <a:p>
            <a:pPr algn="r"/>
            <a:r>
              <a:rPr lang="en-US" sz="1200" i="1">
                <a:solidFill>
                  <a:schemeClr val="bg2"/>
                </a:solidFill>
                <a:cs typeface="Arial Narrow"/>
              </a:rPr>
              <a:t>USB Camera</a:t>
            </a:r>
          </a:p>
        </p:txBody>
      </p:sp>
      <p:sp>
        <p:nvSpPr>
          <p:cNvPr id="82" name="TextBox 81"/>
          <p:cNvSpPr txBox="1"/>
          <p:nvPr/>
        </p:nvSpPr>
        <p:spPr>
          <a:xfrm>
            <a:off x="550839" y="3095039"/>
            <a:ext cx="720755" cy="1015663"/>
          </a:xfrm>
          <a:prstGeom prst="rect">
            <a:avLst/>
          </a:prstGeom>
          <a:noFill/>
        </p:spPr>
        <p:txBody>
          <a:bodyPr wrap="square" rtlCol="0">
            <a:spAutoFit/>
          </a:bodyPr>
          <a:lstStyle/>
          <a:p>
            <a:pPr algn="r"/>
            <a:r>
              <a:rPr lang="en-US" sz="1200" i="1">
                <a:solidFill>
                  <a:schemeClr val="bg2"/>
                </a:solidFill>
                <a:cs typeface="Arial Narrow"/>
              </a:rPr>
              <a:t>HMI</a:t>
            </a:r>
          </a:p>
          <a:p>
            <a:pPr algn="r"/>
            <a:r>
              <a:rPr lang="en-US" sz="1200" i="1">
                <a:solidFill>
                  <a:schemeClr val="bg2"/>
                </a:solidFill>
                <a:cs typeface="Arial Narrow"/>
              </a:rPr>
              <a:t>ERP</a:t>
            </a:r>
          </a:p>
          <a:p>
            <a:pPr algn="r"/>
            <a:r>
              <a:rPr lang="en-US" sz="1200" i="1">
                <a:solidFill>
                  <a:schemeClr val="bg2"/>
                </a:solidFill>
                <a:cs typeface="Arial Narrow"/>
              </a:rPr>
              <a:t>MES</a:t>
            </a:r>
          </a:p>
          <a:p>
            <a:pPr algn="r"/>
            <a:r>
              <a:rPr lang="en-US" sz="1200" i="1">
                <a:solidFill>
                  <a:schemeClr val="bg2"/>
                </a:solidFill>
                <a:cs typeface="Arial Narrow"/>
              </a:rPr>
              <a:t>CMMS™</a:t>
            </a:r>
          </a:p>
        </p:txBody>
      </p:sp>
      <p:sp>
        <p:nvSpPr>
          <p:cNvPr id="85" name="TextBox 3"/>
          <p:cNvSpPr txBox="1">
            <a:spLocks noChangeArrowheads="1"/>
          </p:cNvSpPr>
          <p:nvPr/>
        </p:nvSpPr>
        <p:spPr bwMode="auto">
          <a:xfrm>
            <a:off x="944944" y="5436350"/>
            <a:ext cx="40275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Narrow" charset="0"/>
                <a:ea typeface="ＭＳ Ｐゴシック" charset="0"/>
                <a:cs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defTabSz="455613" fontAlgn="base">
              <a:spcBef>
                <a:spcPct val="0"/>
              </a:spcBef>
              <a:spcAft>
                <a:spcPct val="0"/>
              </a:spcAft>
              <a:defRPr>
                <a:solidFill>
                  <a:schemeClr val="tx1"/>
                </a:solidFill>
                <a:latin typeface="Arial Narrow" charset="0"/>
                <a:ea typeface="ＭＳ Ｐゴシック" charset="0"/>
              </a:defRPr>
            </a:lvl6pPr>
            <a:lvl7pPr marL="2971800" indent="-228600" defTabSz="455613" fontAlgn="base">
              <a:spcBef>
                <a:spcPct val="0"/>
              </a:spcBef>
              <a:spcAft>
                <a:spcPct val="0"/>
              </a:spcAft>
              <a:defRPr>
                <a:solidFill>
                  <a:schemeClr val="tx1"/>
                </a:solidFill>
                <a:latin typeface="Arial Narrow" charset="0"/>
                <a:ea typeface="ＭＳ Ｐゴシック" charset="0"/>
              </a:defRPr>
            </a:lvl7pPr>
            <a:lvl8pPr marL="3429000" indent="-228600" defTabSz="455613" fontAlgn="base">
              <a:spcBef>
                <a:spcPct val="0"/>
              </a:spcBef>
              <a:spcAft>
                <a:spcPct val="0"/>
              </a:spcAft>
              <a:defRPr>
                <a:solidFill>
                  <a:schemeClr val="tx1"/>
                </a:solidFill>
                <a:latin typeface="Arial Narrow" charset="0"/>
                <a:ea typeface="ＭＳ Ｐゴシック" charset="0"/>
              </a:defRPr>
            </a:lvl8pPr>
            <a:lvl9pPr marL="3886200" indent="-228600" defTabSz="455613" fontAlgn="base">
              <a:spcBef>
                <a:spcPct val="0"/>
              </a:spcBef>
              <a:spcAft>
                <a:spcPct val="0"/>
              </a:spcAft>
              <a:defRPr>
                <a:solidFill>
                  <a:schemeClr val="tx1"/>
                </a:solidFill>
                <a:latin typeface="Arial Narrow" charset="0"/>
                <a:ea typeface="ＭＳ Ｐゴシック" charset="0"/>
              </a:defRPr>
            </a:lvl9pPr>
          </a:lstStyle>
          <a:p>
            <a:pPr algn="ctr"/>
            <a:r>
              <a:rPr lang="is-IS" sz="1600" b="1">
                <a:solidFill>
                  <a:srgbClr val="C41230"/>
                </a:solidFill>
                <a:latin typeface="+mj-lt"/>
                <a:cs typeface="Arial Narrow" charset="0"/>
              </a:rPr>
              <a:t>…</a:t>
            </a:r>
            <a:r>
              <a:rPr lang="en-US" sz="1600" b="1">
                <a:solidFill>
                  <a:srgbClr val="C41230"/>
                </a:solidFill>
                <a:latin typeface="+mj-lt"/>
                <a:cs typeface="Arial Narrow" charset="0"/>
              </a:rPr>
              <a:t>AND MORE! </a:t>
            </a:r>
          </a:p>
        </p:txBody>
      </p:sp>
      <p:sp>
        <p:nvSpPr>
          <p:cNvPr id="21" name="TextBox 20"/>
          <p:cNvSpPr txBox="1"/>
          <p:nvPr/>
        </p:nvSpPr>
        <p:spPr>
          <a:xfrm>
            <a:off x="4064473" y="4575161"/>
            <a:ext cx="4015791" cy="631968"/>
          </a:xfrm>
          <a:prstGeom prst="rect">
            <a:avLst/>
          </a:prstGeom>
          <a:noFill/>
        </p:spPr>
        <p:txBody>
          <a:bodyPr wrap="square" rtlCol="0">
            <a:spAutoFit/>
          </a:bodyPr>
          <a:lstStyle/>
          <a:p>
            <a:pPr algn="ctr">
              <a:lnSpc>
                <a:spcPts val="2200"/>
              </a:lnSpc>
            </a:pPr>
            <a:r>
              <a:rPr lang="en-US" sz="1600" i="1">
                <a:solidFill>
                  <a:schemeClr val="bg2"/>
                </a:solidFill>
                <a:latin typeface="Arial Narrow"/>
                <a:cs typeface="Arial Narrow"/>
              </a:rPr>
              <a:t>ThinManager</a:t>
            </a:r>
            <a:r>
              <a:rPr lang="en-US" sz="1600" i="1" baseline="30000">
                <a:solidFill>
                  <a:schemeClr val="bg2"/>
                </a:solidFill>
                <a:latin typeface="Arial Narrow"/>
                <a:cs typeface="Arial Narrow"/>
              </a:rPr>
              <a:t>®</a:t>
            </a:r>
            <a:r>
              <a:rPr lang="en-US" sz="1600" i="1">
                <a:solidFill>
                  <a:schemeClr val="bg2"/>
                </a:solidFill>
                <a:latin typeface="Arial Narrow"/>
                <a:cs typeface="Arial Narrow"/>
              </a:rPr>
              <a:t> provides </a:t>
            </a:r>
            <a:r>
              <a:rPr lang="en-US" sz="1600" b="1" i="1">
                <a:solidFill>
                  <a:schemeClr val="bg2"/>
                </a:solidFill>
                <a:latin typeface="Arial Narrow"/>
                <a:cs typeface="Arial Narrow"/>
              </a:rPr>
              <a:t>secure</a:t>
            </a:r>
            <a:r>
              <a:rPr lang="en-US" sz="1600" i="1">
                <a:solidFill>
                  <a:schemeClr val="bg2"/>
                </a:solidFill>
                <a:latin typeface="Arial Narrow"/>
                <a:cs typeface="Arial Narrow"/>
              </a:rPr>
              <a:t> </a:t>
            </a:r>
            <a:br>
              <a:rPr lang="en-US" sz="1600" i="1">
                <a:solidFill>
                  <a:schemeClr val="bg2"/>
                </a:solidFill>
                <a:latin typeface="Arial Narrow"/>
                <a:cs typeface="Arial Narrow"/>
              </a:rPr>
            </a:br>
            <a:r>
              <a:rPr lang="en-US" sz="1600" i="1">
                <a:solidFill>
                  <a:schemeClr val="bg2"/>
                </a:solidFill>
                <a:latin typeface="Arial Narrow"/>
                <a:cs typeface="Arial Narrow"/>
              </a:rPr>
              <a:t>configuration and </a:t>
            </a:r>
            <a:r>
              <a:rPr lang="en-US" sz="1600" b="1" i="1">
                <a:solidFill>
                  <a:schemeClr val="bg2"/>
                </a:solidFill>
                <a:latin typeface="Arial Narrow"/>
                <a:cs typeface="Arial Narrow"/>
              </a:rPr>
              <a:t>delivery</a:t>
            </a:r>
            <a:r>
              <a:rPr lang="en-US" sz="1600" i="1">
                <a:solidFill>
                  <a:schemeClr val="bg2"/>
                </a:solidFill>
                <a:latin typeface="Arial Narrow"/>
                <a:cs typeface="Arial Narrow"/>
              </a:rPr>
              <a:t> of content</a:t>
            </a:r>
          </a:p>
        </p:txBody>
      </p:sp>
      <p:sp>
        <p:nvSpPr>
          <p:cNvPr id="93" name="Down Arrow 92"/>
          <p:cNvSpPr/>
          <p:nvPr/>
        </p:nvSpPr>
        <p:spPr bwMode="auto">
          <a:xfrm rot="16200000">
            <a:off x="1665606" y="2733960"/>
            <a:ext cx="4445047" cy="1885269"/>
          </a:xfrm>
          <a:prstGeom prst="downArrow">
            <a:avLst>
              <a:gd name="adj1" fmla="val 375"/>
              <a:gd name="adj2" fmla="val 59236"/>
            </a:avLst>
          </a:prstGeom>
          <a:gradFill flip="none" rotWithShape="1">
            <a:gsLst>
              <a:gs pos="58000">
                <a:schemeClr val="bg1">
                  <a:alpha val="0"/>
                </a:schemeClr>
              </a:gs>
              <a:gs pos="100000">
                <a:schemeClr val="bg1">
                  <a:lumMod val="75000"/>
                </a:schemeClr>
              </a:gs>
            </a:gsLst>
            <a:lin ang="5400000" scaled="1"/>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82941" tIns="91472" rIns="182941" bIns="91472" rtlCol="0" anchor="b">
            <a:prstTxWarp prst="textNoShape">
              <a:avLst/>
            </a:prstTxWarp>
          </a:bodyPr>
          <a:lstStyle/>
          <a:p>
            <a:pPr algn="ctr" defTabSz="1219088" eaLnBrk="0" fontAlgn="base" hangingPunct="0">
              <a:spcBef>
                <a:spcPct val="0"/>
              </a:spcBef>
              <a:spcAft>
                <a:spcPct val="0"/>
              </a:spcAft>
            </a:pPr>
            <a:endParaRPr lang="en-US" sz="8533">
              <a:solidFill>
                <a:srgbClr val="000000"/>
              </a:solidFill>
              <a:latin typeface="Arial" charset="0"/>
            </a:endParaRPr>
          </a:p>
        </p:txBody>
      </p:sp>
      <p:pic>
        <p:nvPicPr>
          <p:cNvPr id="24" name="Pictur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3362" y="4324386"/>
            <a:ext cx="467247" cy="654951"/>
          </a:xfrm>
          <a:prstGeom prst="rect">
            <a:avLst/>
          </a:prstGeom>
        </p:spPr>
      </p:pic>
      <p:pic>
        <p:nvPicPr>
          <p:cNvPr id="59" name="Picture 58" descr="HMI.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9857" y="2188163"/>
            <a:ext cx="848121" cy="612151"/>
          </a:xfrm>
          <a:prstGeom prst="rect">
            <a:avLst/>
          </a:prstGeom>
        </p:spPr>
      </p:pic>
      <p:pic>
        <p:nvPicPr>
          <p:cNvPr id="62" name="Picture 61"/>
          <p:cNvPicPr>
            <a:picLocks noChangeAspect="1"/>
          </p:cNvPicPr>
          <p:nvPr/>
        </p:nvPicPr>
        <p:blipFill>
          <a:blip r:embed="rId7" cstate="screen">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535510" y="2330308"/>
            <a:ext cx="1108983" cy="2062624"/>
          </a:xfrm>
          <a:prstGeom prst="rect">
            <a:avLst/>
          </a:prstGeom>
        </p:spPr>
      </p:pic>
      <p:pic>
        <p:nvPicPr>
          <p:cNvPr id="67" name="Picture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6541" y="3140485"/>
            <a:ext cx="379883" cy="706553"/>
          </a:xfrm>
          <a:prstGeom prst="rect">
            <a:avLst/>
          </a:prstGeom>
        </p:spPr>
      </p:pic>
      <p:pic>
        <p:nvPicPr>
          <p:cNvPr id="72" name="Picture 7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64655" y="3140485"/>
            <a:ext cx="379883" cy="706553"/>
          </a:xfrm>
          <a:prstGeom prst="rect">
            <a:avLst/>
          </a:prstGeom>
        </p:spPr>
      </p:pic>
      <p:pic>
        <p:nvPicPr>
          <p:cNvPr id="73" name="Picture 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7185" y="3140485"/>
            <a:ext cx="379883" cy="706553"/>
          </a:xfrm>
          <a:prstGeom prst="rect">
            <a:avLst/>
          </a:prstGeom>
        </p:spPr>
      </p:pic>
      <p:pic>
        <p:nvPicPr>
          <p:cNvPr id="76" name="Picture 7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75341" y="3917258"/>
            <a:ext cx="802740" cy="929215"/>
          </a:xfrm>
          <a:prstGeom prst="rect">
            <a:avLst/>
          </a:prstGeom>
        </p:spPr>
      </p:pic>
      <p:sp>
        <p:nvSpPr>
          <p:cNvPr id="79" name="Rectangular Callout 78"/>
          <p:cNvSpPr/>
          <p:nvPr/>
        </p:nvSpPr>
        <p:spPr bwMode="auto">
          <a:xfrm>
            <a:off x="731764" y="1551153"/>
            <a:ext cx="2707897" cy="370073"/>
          </a:xfrm>
          <a:prstGeom prst="wedgeRectCallout">
            <a:avLst>
              <a:gd name="adj1" fmla="val -22521"/>
              <a:gd name="adj2" fmla="val -7629"/>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lvl="0" algn="ctr">
              <a:lnSpc>
                <a:spcPct val="90000"/>
              </a:lnSpc>
            </a:pPr>
            <a:r>
              <a:rPr lang="en-US" sz="1800" i="1">
                <a:solidFill>
                  <a:srgbClr val="FFFFFF"/>
                </a:solidFill>
                <a:cs typeface="Arial Narrow"/>
              </a:rPr>
              <a:t>Content Types</a:t>
            </a:r>
          </a:p>
        </p:txBody>
      </p:sp>
      <p:sp>
        <p:nvSpPr>
          <p:cNvPr id="77" name="TextBox 76"/>
          <p:cNvSpPr txBox="1"/>
          <p:nvPr/>
        </p:nvSpPr>
        <p:spPr>
          <a:xfrm>
            <a:off x="550839" y="4230405"/>
            <a:ext cx="720755" cy="461665"/>
          </a:xfrm>
          <a:prstGeom prst="rect">
            <a:avLst/>
          </a:prstGeom>
          <a:noFill/>
        </p:spPr>
        <p:txBody>
          <a:bodyPr wrap="square" rtlCol="0">
            <a:spAutoFit/>
          </a:bodyPr>
          <a:lstStyle/>
          <a:p>
            <a:pPr algn="r"/>
            <a:r>
              <a:rPr lang="en-US" sz="1200" i="1">
                <a:solidFill>
                  <a:schemeClr val="bg2"/>
                </a:solidFill>
                <a:cs typeface="Arial Narrow"/>
              </a:rPr>
              <a:t>Web Content</a:t>
            </a:r>
          </a:p>
        </p:txBody>
      </p:sp>
      <p:sp>
        <p:nvSpPr>
          <p:cNvPr id="83" name="Rectangular Callout 82"/>
          <p:cNvSpPr/>
          <p:nvPr/>
        </p:nvSpPr>
        <p:spPr bwMode="auto">
          <a:xfrm>
            <a:off x="8980449" y="1528273"/>
            <a:ext cx="2707897" cy="370073"/>
          </a:xfrm>
          <a:prstGeom prst="wedgeRectCallout">
            <a:avLst>
              <a:gd name="adj1" fmla="val -22521"/>
              <a:gd name="adj2" fmla="val -7629"/>
            </a:avLst>
          </a:prstGeom>
          <a:solidFill>
            <a:schemeClr val="accent6">
              <a:lumMod val="7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lvl="0" algn="ctr">
              <a:lnSpc>
                <a:spcPct val="90000"/>
              </a:lnSpc>
            </a:pPr>
            <a:r>
              <a:rPr lang="en-US" sz="1800" i="1">
                <a:solidFill>
                  <a:srgbClr val="FFFFFF"/>
                </a:solidFill>
                <a:cs typeface="Arial Narrow"/>
              </a:rPr>
              <a:t>Delivery</a:t>
            </a:r>
          </a:p>
        </p:txBody>
      </p:sp>
      <p:cxnSp>
        <p:nvCxnSpPr>
          <p:cNvPr id="87" name="Straight Connector 86"/>
          <p:cNvCxnSpPr/>
          <p:nvPr/>
        </p:nvCxnSpPr>
        <p:spPr bwMode="auto">
          <a:xfrm>
            <a:off x="1264076" y="3221073"/>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94" name="Straight Connector 93"/>
          <p:cNvCxnSpPr/>
          <p:nvPr/>
        </p:nvCxnSpPr>
        <p:spPr bwMode="auto">
          <a:xfrm>
            <a:off x="1264076" y="4208625"/>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100" name="Straight Connector 99"/>
          <p:cNvCxnSpPr/>
          <p:nvPr/>
        </p:nvCxnSpPr>
        <p:spPr bwMode="auto">
          <a:xfrm>
            <a:off x="1264076" y="5168745"/>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101" name="Straight Connector 100"/>
          <p:cNvCxnSpPr/>
          <p:nvPr/>
        </p:nvCxnSpPr>
        <p:spPr bwMode="auto">
          <a:xfrm>
            <a:off x="1264076" y="2224377"/>
            <a:ext cx="0" cy="550704"/>
          </a:xfrm>
          <a:prstGeom prst="line">
            <a:avLst/>
          </a:prstGeom>
          <a:noFill/>
          <a:ln w="9525" cap="flat" cmpd="sng" algn="ctr">
            <a:solidFill>
              <a:schemeClr val="accent1"/>
            </a:solidFill>
            <a:prstDash val="solid"/>
            <a:round/>
            <a:headEnd type="none" w="med" len="med"/>
            <a:tailEnd type="none" w="med" len="med"/>
          </a:ln>
          <a:effectLst/>
        </p:spPr>
      </p:cxnSp>
      <p:sp>
        <p:nvSpPr>
          <p:cNvPr id="102" name="TextBox 101"/>
          <p:cNvSpPr txBox="1"/>
          <p:nvPr/>
        </p:nvSpPr>
        <p:spPr>
          <a:xfrm>
            <a:off x="12700" y="2267739"/>
            <a:ext cx="1258893" cy="830997"/>
          </a:xfrm>
          <a:prstGeom prst="rect">
            <a:avLst/>
          </a:prstGeom>
          <a:noFill/>
        </p:spPr>
        <p:txBody>
          <a:bodyPr wrap="square" rtlCol="0">
            <a:spAutoFit/>
          </a:bodyPr>
          <a:lstStyle/>
          <a:p>
            <a:pPr algn="r"/>
            <a:r>
              <a:rPr lang="en-US" sz="1200" i="1">
                <a:solidFill>
                  <a:schemeClr val="bg2"/>
                </a:solidFill>
                <a:cs typeface="Arial Narrow"/>
              </a:rPr>
              <a:t>PanelView™ Plus</a:t>
            </a:r>
          </a:p>
          <a:p>
            <a:pPr algn="r"/>
            <a:r>
              <a:rPr lang="en-US" sz="1200" i="1">
                <a:solidFill>
                  <a:schemeClr val="bg2"/>
                </a:solidFill>
                <a:cs typeface="Arial Narrow"/>
              </a:rPr>
              <a:t>PanelView™ 5000</a:t>
            </a:r>
          </a:p>
        </p:txBody>
      </p:sp>
      <p:pic>
        <p:nvPicPr>
          <p:cNvPr id="104" name="Picture 103" descr="thinmanagerWeb_Larg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4929" y="5564029"/>
            <a:ext cx="2920408" cy="408859"/>
          </a:xfrm>
          <a:prstGeom prst="rect">
            <a:avLst/>
          </a:prstGeom>
        </p:spPr>
      </p:pic>
      <p:grpSp>
        <p:nvGrpSpPr>
          <p:cNvPr id="12" name="Group 11"/>
          <p:cNvGrpSpPr/>
          <p:nvPr/>
        </p:nvGrpSpPr>
        <p:grpSpPr>
          <a:xfrm>
            <a:off x="3552055" y="1622737"/>
            <a:ext cx="548000" cy="227595"/>
            <a:chOff x="3330398" y="4065289"/>
            <a:chExt cx="791270" cy="328628"/>
          </a:xfrm>
        </p:grpSpPr>
        <p:sp>
          <p:nvSpPr>
            <p:cNvPr id="106" name="Chevron 105"/>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07" name="Chevron 106"/>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08" name="Chevron 107"/>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09" name="Chevron 108"/>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grpSp>
      <p:grpSp>
        <p:nvGrpSpPr>
          <p:cNvPr id="110" name="Group 109"/>
          <p:cNvGrpSpPr/>
          <p:nvPr/>
        </p:nvGrpSpPr>
        <p:grpSpPr>
          <a:xfrm>
            <a:off x="8069191" y="1622737"/>
            <a:ext cx="548000" cy="227595"/>
            <a:chOff x="3330398" y="4065289"/>
            <a:chExt cx="791270" cy="328628"/>
          </a:xfrm>
        </p:grpSpPr>
        <p:sp>
          <p:nvSpPr>
            <p:cNvPr id="111" name="Chevron 110"/>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12" name="Chevron 111"/>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13" name="Chevron 112"/>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14" name="Chevron 113"/>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grpSp>
      <p:pic>
        <p:nvPicPr>
          <p:cNvPr id="116" name="Picture 115"/>
          <p:cNvPicPr>
            <a:picLocks noChangeAspect="1"/>
          </p:cNvPicPr>
          <p:nvPr/>
        </p:nvPicPr>
        <p:blipFill rotWithShape="1">
          <a:blip r:embed="rId12" cstate="screen">
            <a:alphaModFix amt="20000"/>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a:off x="4989578" y="2771218"/>
            <a:ext cx="546583" cy="1617591"/>
          </a:xfrm>
          <a:prstGeom prst="rect">
            <a:avLst/>
          </a:prstGeom>
        </p:spPr>
      </p:pic>
      <p:pic>
        <p:nvPicPr>
          <p:cNvPr id="118" name="Picture 117"/>
          <p:cNvPicPr>
            <a:picLocks noChangeAspect="1"/>
          </p:cNvPicPr>
          <p:nvPr/>
        </p:nvPicPr>
        <p:blipFill rotWithShape="1">
          <a:blip r:embed="rId12" cstate="screen">
            <a:alphaModFix amt="20000"/>
            <a:duotone>
              <a:schemeClr val="accent2">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6644491" y="2771218"/>
            <a:ext cx="546583" cy="1617591"/>
          </a:xfrm>
          <a:prstGeom prst="rect">
            <a:avLst/>
          </a:prstGeom>
        </p:spPr>
      </p:pic>
      <p:grpSp>
        <p:nvGrpSpPr>
          <p:cNvPr id="134" name="Group 133"/>
          <p:cNvGrpSpPr/>
          <p:nvPr/>
        </p:nvGrpSpPr>
        <p:grpSpPr>
          <a:xfrm>
            <a:off x="9826837" y="4697183"/>
            <a:ext cx="1301195" cy="887648"/>
            <a:chOff x="1403346" y="830338"/>
            <a:chExt cx="1260447" cy="826040"/>
          </a:xfrm>
        </p:grpSpPr>
        <p:pic>
          <p:nvPicPr>
            <p:cNvPr id="135" name="Picture 13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03346" y="830338"/>
              <a:ext cx="685829" cy="815581"/>
            </a:xfrm>
            <a:prstGeom prst="rect">
              <a:avLst/>
            </a:prstGeom>
          </p:spPr>
        </p:pic>
        <p:grpSp>
          <p:nvGrpSpPr>
            <p:cNvPr id="136" name="Group 135"/>
            <p:cNvGrpSpPr>
              <a:grpSpLocks noChangeAspect="1"/>
            </p:cNvGrpSpPr>
            <p:nvPr/>
          </p:nvGrpSpPr>
          <p:grpSpPr>
            <a:xfrm>
              <a:off x="1932273" y="889316"/>
              <a:ext cx="731520" cy="228982"/>
              <a:chOff x="1502083" y="1052806"/>
              <a:chExt cx="593519" cy="185784"/>
            </a:xfrm>
          </p:grpSpPr>
          <p:pic>
            <p:nvPicPr>
              <p:cNvPr id="138" name="Picture 13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697272" y="1052806"/>
                <a:ext cx="192190" cy="185784"/>
              </a:xfrm>
              <a:prstGeom prst="rect">
                <a:avLst/>
              </a:prstGeom>
            </p:spPr>
          </p:pic>
          <p:pic>
            <p:nvPicPr>
              <p:cNvPr id="139" name="Picture 138"/>
              <p:cNvPicPr>
                <a:picLocks noChangeAspect="1"/>
              </p:cNvPicPr>
              <p:nvPr/>
            </p:nvPicPr>
            <p:blipFill>
              <a:blip r:embed="rId16">
                <a:extLst>
                  <a:ext uri="{28A0092B-C50C-407E-A947-70E740481C1C}">
                    <a14:useLocalDpi xmlns:a14="http://schemas.microsoft.com/office/drawing/2010/main"/>
                  </a:ext>
                </a:extLst>
              </a:blip>
              <a:stretch>
                <a:fillRect/>
              </a:stretch>
            </p:blipFill>
            <p:spPr>
              <a:xfrm flipV="1">
                <a:off x="1903412" y="1052806"/>
                <a:ext cx="192190" cy="185784"/>
              </a:xfrm>
              <a:prstGeom prst="rect">
                <a:avLst/>
              </a:prstGeom>
            </p:spPr>
          </p:pic>
          <p:pic>
            <p:nvPicPr>
              <p:cNvPr id="140" name="Picture 139"/>
              <p:cNvPicPr>
                <a:picLocks noChangeAspect="1"/>
              </p:cNvPicPr>
              <p:nvPr/>
            </p:nvPicPr>
            <p:blipFill>
              <a:blip r:embed="rId16">
                <a:extLst>
                  <a:ext uri="{28A0092B-C50C-407E-A947-70E740481C1C}">
                    <a14:useLocalDpi xmlns:a14="http://schemas.microsoft.com/office/drawing/2010/main"/>
                  </a:ext>
                </a:extLst>
              </a:blip>
              <a:stretch>
                <a:fillRect/>
              </a:stretch>
            </p:blipFill>
            <p:spPr>
              <a:xfrm flipH="1">
                <a:off x="1502083" y="1052806"/>
                <a:ext cx="192190" cy="185784"/>
              </a:xfrm>
              <a:prstGeom prst="rect">
                <a:avLst/>
              </a:prstGeom>
            </p:spPr>
          </p:pic>
        </p:grpSp>
        <p:pic>
          <p:nvPicPr>
            <p:cNvPr id="137" name="Picture 13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99212" y="1147904"/>
              <a:ext cx="540656" cy="508474"/>
            </a:xfrm>
            <a:prstGeom prst="rect">
              <a:avLst/>
            </a:prstGeom>
          </p:spPr>
        </p:pic>
      </p:grpSp>
      <p:pic>
        <p:nvPicPr>
          <p:cNvPr id="142" name="Picture 13" descr="http://files.softicons.com/download/system-icons/apple-logo-icons-by-thvg/png/512/Apple%20logo%20icon%20-%20Aluminum.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284188" y="2566815"/>
            <a:ext cx="435817" cy="437215"/>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14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326847" y="2095642"/>
            <a:ext cx="382336" cy="456231"/>
          </a:xfrm>
          <a:prstGeom prst="rect">
            <a:avLst/>
          </a:prstGeom>
        </p:spPr>
      </p:pic>
      <p:pic>
        <p:nvPicPr>
          <p:cNvPr id="80" name="Picture 79"/>
          <p:cNvPicPr>
            <a:picLocks noChangeAspect="1"/>
          </p:cNvPicPr>
          <p:nvPr/>
        </p:nvPicPr>
        <p:blipFill>
          <a:blip r:embed="rId20" cstate="screen">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726001" y="3492253"/>
            <a:ext cx="482473" cy="482473"/>
          </a:xfrm>
          <a:prstGeom prst="rect">
            <a:avLst/>
          </a:prstGeom>
        </p:spPr>
      </p:pic>
      <p:sp>
        <p:nvSpPr>
          <p:cNvPr id="68" name="Shape 18"/>
          <p:cNvSpPr/>
          <p:nvPr/>
        </p:nvSpPr>
        <p:spPr>
          <a:xfrm>
            <a:off x="10383706" y="3163303"/>
            <a:ext cx="1164349" cy="223083"/>
          </a:xfrm>
          <a:prstGeom prst="rect">
            <a:avLst/>
          </a:prstGeom>
          <a:ln w="12700">
            <a:miter lim="400000"/>
          </a:ln>
          <a:extLst>
            <a:ext uri="{C572A759-6A51-4108-AA02-DFA0A04FC94B}">
              <ma14:wrappingTextBoxFlag xmlns:ma14="http://schemas.microsoft.com/office/mac/drawingml/2011/main" xmlns="" val="1"/>
            </a:ext>
          </a:extLst>
        </p:spPr>
        <p:txBody>
          <a:bodyPr wrap="square" lIns="19023" tIns="19023" rIns="19023" bIns="19023" anchor="ctr">
            <a:spAutoFit/>
          </a:bodyPr>
          <a:lstStyle/>
          <a:p>
            <a:pPr defTabSz="342386">
              <a:lnSpc>
                <a:spcPct val="80000"/>
              </a:lnSpc>
              <a:defRPr sz="1800" b="0"/>
            </a:pPr>
            <a:r>
              <a:rPr lang="en-US" sz="1500" b="1" kern="0">
                <a:solidFill>
                  <a:srgbClr val="C41230"/>
                </a:solidFill>
                <a:latin typeface="Arial"/>
                <a:cs typeface="Arial"/>
              </a:rPr>
              <a:t>User X</a:t>
            </a:r>
          </a:p>
        </p:txBody>
      </p:sp>
      <p:pic>
        <p:nvPicPr>
          <p:cNvPr id="69" name="Picture 6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1484" y="3012838"/>
            <a:ext cx="482473" cy="482473"/>
          </a:xfrm>
          <a:prstGeom prst="rect">
            <a:avLst/>
          </a:prstGeom>
        </p:spPr>
      </p:pic>
      <p:sp>
        <p:nvSpPr>
          <p:cNvPr id="70" name="Shape 18"/>
          <p:cNvSpPr/>
          <p:nvPr/>
        </p:nvSpPr>
        <p:spPr>
          <a:xfrm>
            <a:off x="10383706" y="3638591"/>
            <a:ext cx="1164349" cy="223083"/>
          </a:xfrm>
          <a:prstGeom prst="rect">
            <a:avLst/>
          </a:prstGeom>
          <a:ln w="12700">
            <a:miter lim="400000"/>
          </a:ln>
          <a:extLst>
            <a:ext uri="{C572A759-6A51-4108-AA02-DFA0A04FC94B}">
              <ma14:wrappingTextBoxFlag xmlns:ma14="http://schemas.microsoft.com/office/mac/drawingml/2011/main" xmlns="" val="1"/>
            </a:ext>
          </a:extLst>
        </p:spPr>
        <p:txBody>
          <a:bodyPr wrap="square" lIns="19023" tIns="19023" rIns="19023" bIns="19023" anchor="ctr">
            <a:spAutoFit/>
          </a:bodyPr>
          <a:lstStyle/>
          <a:p>
            <a:pPr defTabSz="342386">
              <a:lnSpc>
                <a:spcPct val="80000"/>
              </a:lnSpc>
              <a:defRPr sz="1800" b="0"/>
            </a:pPr>
            <a:r>
              <a:rPr lang="en-US" sz="1500" b="1" kern="0">
                <a:solidFill>
                  <a:srgbClr val="C41230"/>
                </a:solidFill>
                <a:latin typeface="Arial"/>
                <a:cs typeface="Arial"/>
              </a:rPr>
              <a:t>Group X</a:t>
            </a:r>
          </a:p>
        </p:txBody>
      </p:sp>
      <p:pic>
        <p:nvPicPr>
          <p:cNvPr id="71" name="Picture 7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958307" y="3510255"/>
            <a:ext cx="468824" cy="468824"/>
          </a:xfrm>
          <a:prstGeom prst="rect">
            <a:avLst/>
          </a:prstGeom>
        </p:spPr>
      </p:pic>
      <p:sp>
        <p:nvSpPr>
          <p:cNvPr id="74" name="Shape 18"/>
          <p:cNvSpPr/>
          <p:nvPr/>
        </p:nvSpPr>
        <p:spPr>
          <a:xfrm>
            <a:off x="10383706" y="4126271"/>
            <a:ext cx="1164349" cy="223083"/>
          </a:xfrm>
          <a:prstGeom prst="rect">
            <a:avLst/>
          </a:prstGeom>
          <a:ln w="12700">
            <a:miter lim="400000"/>
          </a:ln>
          <a:extLst>
            <a:ext uri="{C572A759-6A51-4108-AA02-DFA0A04FC94B}">
              <ma14:wrappingTextBoxFlag xmlns:ma14="http://schemas.microsoft.com/office/mac/drawingml/2011/main" xmlns="" val="1"/>
            </a:ext>
          </a:extLst>
        </p:spPr>
        <p:txBody>
          <a:bodyPr wrap="square" lIns="19023" tIns="19023" rIns="19023" bIns="19023" anchor="ctr">
            <a:spAutoFit/>
          </a:bodyPr>
          <a:lstStyle/>
          <a:p>
            <a:pPr defTabSz="342386">
              <a:lnSpc>
                <a:spcPct val="80000"/>
              </a:lnSpc>
              <a:defRPr sz="1800" b="0"/>
            </a:pPr>
            <a:r>
              <a:rPr lang="en-US" sz="1500" b="1" kern="0">
                <a:solidFill>
                  <a:srgbClr val="C41230"/>
                </a:solidFill>
                <a:latin typeface="Arial"/>
                <a:cs typeface="Arial"/>
              </a:rPr>
              <a:t>Role X</a:t>
            </a:r>
          </a:p>
        </p:txBody>
      </p:sp>
      <p:pic>
        <p:nvPicPr>
          <p:cNvPr id="75" name="Picture 7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1484" y="4001582"/>
            <a:ext cx="482473" cy="482473"/>
          </a:xfrm>
          <a:prstGeom prst="rect">
            <a:avLst/>
          </a:prstGeom>
        </p:spPr>
      </p:pic>
      <p:pic>
        <p:nvPicPr>
          <p:cNvPr id="96" name="Picture 95" descr="CompanyConfidential.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825221" y="4267925"/>
            <a:ext cx="326059" cy="199404"/>
          </a:xfrm>
          <a:prstGeom prst="rect">
            <a:avLst/>
          </a:prstGeom>
        </p:spPr>
      </p:pic>
      <p:grpSp>
        <p:nvGrpSpPr>
          <p:cNvPr id="3" name="Group 2"/>
          <p:cNvGrpSpPr/>
          <p:nvPr/>
        </p:nvGrpSpPr>
        <p:grpSpPr>
          <a:xfrm>
            <a:off x="9967237" y="2188165"/>
            <a:ext cx="1316951" cy="654521"/>
            <a:chOff x="9387797" y="2485073"/>
            <a:chExt cx="1316950" cy="654521"/>
          </a:xfrm>
        </p:grpSpPr>
        <p:pic>
          <p:nvPicPr>
            <p:cNvPr id="84" name="Picture 83"/>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9387797" y="2485073"/>
              <a:ext cx="670603" cy="576052"/>
            </a:xfrm>
            <a:prstGeom prst="rect">
              <a:avLst/>
            </a:prstGeom>
          </p:spPr>
        </p:pic>
        <p:pic>
          <p:nvPicPr>
            <p:cNvPr id="95" name="Picture 94"/>
            <p:cNvPicPr>
              <a:picLocks noChangeAspect="1"/>
            </p:cNvPicPr>
            <p:nvPr/>
          </p:nvPicPr>
          <p:blipFill rotWithShape="1">
            <a:blip r:embed="rId24" cstate="screen">
              <a:extLst>
                <a:ext uri="{28A0092B-C50C-407E-A947-70E740481C1C}">
                  <a14:useLocalDpi xmlns:a14="http://schemas.microsoft.com/office/drawing/2010/main"/>
                </a:ext>
              </a:extLst>
            </a:blip>
            <a:srcRect r="-13175"/>
            <a:stretch/>
          </p:blipFill>
          <p:spPr>
            <a:xfrm>
              <a:off x="10034144" y="2563542"/>
              <a:ext cx="670603" cy="576052"/>
            </a:xfrm>
            <a:prstGeom prst="rect">
              <a:avLst/>
            </a:prstGeom>
          </p:spPr>
        </p:pic>
      </p:grpSp>
      <p:sp>
        <p:nvSpPr>
          <p:cNvPr id="66" name="Rectangular Callout 65"/>
          <p:cNvSpPr/>
          <p:nvPr/>
        </p:nvSpPr>
        <p:spPr bwMode="auto">
          <a:xfrm>
            <a:off x="4731370" y="1544857"/>
            <a:ext cx="2707897" cy="370073"/>
          </a:xfrm>
          <a:prstGeom prst="wedgeRectCallout">
            <a:avLst>
              <a:gd name="adj1" fmla="val -22521"/>
              <a:gd name="adj2" fmla="val -7629"/>
            </a:avLst>
          </a:prstGeom>
          <a:solidFill>
            <a:srgbClr val="00206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lvl="0" algn="ctr">
              <a:lnSpc>
                <a:spcPct val="90000"/>
              </a:lnSpc>
            </a:pPr>
            <a:r>
              <a:rPr lang="en-US" sz="1800" i="1">
                <a:solidFill>
                  <a:srgbClr val="FFFFFF"/>
                </a:solidFill>
                <a:cs typeface="Arial Narrow"/>
              </a:rPr>
              <a:t>Configuration</a:t>
            </a:r>
          </a:p>
        </p:txBody>
      </p:sp>
      <p:sp>
        <p:nvSpPr>
          <p:cNvPr id="120" name="TextBox 119"/>
          <p:cNvSpPr txBox="1"/>
          <p:nvPr/>
        </p:nvSpPr>
        <p:spPr>
          <a:xfrm>
            <a:off x="8397659" y="2323757"/>
            <a:ext cx="1406253" cy="369332"/>
          </a:xfrm>
          <a:prstGeom prst="rect">
            <a:avLst/>
          </a:prstGeom>
          <a:noFill/>
        </p:spPr>
        <p:txBody>
          <a:bodyPr wrap="square" rtlCol="0">
            <a:spAutoFit/>
          </a:bodyPr>
          <a:lstStyle/>
          <a:p>
            <a:pPr algn="r"/>
            <a:r>
              <a:rPr lang="en-US" sz="1800" b="1">
                <a:solidFill>
                  <a:schemeClr val="accent1"/>
                </a:solidFill>
                <a:latin typeface="+mj-lt"/>
                <a:cs typeface="Arial Narrow"/>
              </a:rPr>
              <a:t>Devices</a:t>
            </a:r>
          </a:p>
        </p:txBody>
      </p:sp>
      <p:sp>
        <p:nvSpPr>
          <p:cNvPr id="86" name="TextBox 85"/>
          <p:cNvSpPr txBox="1"/>
          <p:nvPr/>
        </p:nvSpPr>
        <p:spPr>
          <a:xfrm>
            <a:off x="8383459" y="3464029"/>
            <a:ext cx="1406253" cy="369332"/>
          </a:xfrm>
          <a:prstGeom prst="rect">
            <a:avLst/>
          </a:prstGeom>
          <a:noFill/>
        </p:spPr>
        <p:txBody>
          <a:bodyPr wrap="square" rtlCol="0">
            <a:spAutoFit/>
          </a:bodyPr>
          <a:lstStyle/>
          <a:p>
            <a:pPr algn="r"/>
            <a:r>
              <a:rPr lang="en-US" sz="1800" b="1">
                <a:solidFill>
                  <a:schemeClr val="accent1"/>
                </a:solidFill>
                <a:latin typeface="+mj-lt"/>
                <a:cs typeface="Arial Narrow"/>
              </a:rPr>
              <a:t>Users</a:t>
            </a:r>
          </a:p>
        </p:txBody>
      </p:sp>
      <p:sp>
        <p:nvSpPr>
          <p:cNvPr id="88" name="TextBox 87"/>
          <p:cNvSpPr txBox="1"/>
          <p:nvPr/>
        </p:nvSpPr>
        <p:spPr>
          <a:xfrm>
            <a:off x="8051903" y="4663028"/>
            <a:ext cx="1773176" cy="369332"/>
          </a:xfrm>
          <a:prstGeom prst="rect">
            <a:avLst/>
          </a:prstGeom>
          <a:noFill/>
        </p:spPr>
        <p:txBody>
          <a:bodyPr wrap="square" rtlCol="0">
            <a:spAutoFit/>
          </a:bodyPr>
          <a:lstStyle/>
          <a:p>
            <a:pPr algn="r"/>
            <a:r>
              <a:rPr lang="en-US" sz="1800" b="1">
                <a:solidFill>
                  <a:schemeClr val="accent1"/>
                </a:solidFill>
                <a:latin typeface="+mj-lt"/>
                <a:cs typeface="Arial Narrow"/>
              </a:rPr>
              <a:t>Locations</a:t>
            </a:r>
          </a:p>
        </p:txBody>
      </p:sp>
      <p:sp>
        <p:nvSpPr>
          <p:cNvPr id="98" name="Down Arrow 97"/>
          <p:cNvSpPr/>
          <p:nvPr/>
        </p:nvSpPr>
        <p:spPr bwMode="auto">
          <a:xfrm rot="5400000">
            <a:off x="6069299" y="2761244"/>
            <a:ext cx="4445047" cy="1885269"/>
          </a:xfrm>
          <a:prstGeom prst="downArrow">
            <a:avLst>
              <a:gd name="adj1" fmla="val 375"/>
              <a:gd name="adj2" fmla="val 59236"/>
            </a:avLst>
          </a:prstGeom>
          <a:gradFill flip="none" rotWithShape="1">
            <a:gsLst>
              <a:gs pos="58000">
                <a:schemeClr val="bg1">
                  <a:alpha val="0"/>
                </a:schemeClr>
              </a:gs>
              <a:gs pos="100000">
                <a:schemeClr val="bg1">
                  <a:lumMod val="75000"/>
                </a:schemeClr>
              </a:gs>
            </a:gsLst>
            <a:lin ang="5400000" scaled="1"/>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82941" tIns="91472" rIns="182941" bIns="91472" rtlCol="0" anchor="b">
            <a:prstTxWarp prst="textNoShape">
              <a:avLst/>
            </a:prstTxWarp>
          </a:bodyPr>
          <a:lstStyle/>
          <a:p>
            <a:pPr algn="ctr" defTabSz="1219088" eaLnBrk="0" fontAlgn="base" hangingPunct="0">
              <a:spcBef>
                <a:spcPct val="0"/>
              </a:spcBef>
              <a:spcAft>
                <a:spcPct val="0"/>
              </a:spcAft>
            </a:pPr>
            <a:endParaRPr lang="en-US" sz="8533">
              <a:solidFill>
                <a:srgbClr val="000000"/>
              </a:solidFill>
              <a:latin typeface="Arial" charset="0"/>
            </a:endParaRPr>
          </a:p>
        </p:txBody>
      </p:sp>
    </p:spTree>
    <p:extLst>
      <p:ext uri="{BB962C8B-B14F-4D97-AF65-F5344CB8AC3E}">
        <p14:creationId xmlns:p14="http://schemas.microsoft.com/office/powerpoint/2010/main" val="403301697"/>
      </p:ext>
    </p:extLst>
  </p:cSld>
  <p:clrMapOvr>
    <a:masterClrMapping/>
  </p:clrMapOvr>
  <mc:AlternateContent xmlns:mc="http://schemas.openxmlformats.org/markup-compatibility/2006" xmlns:p14="http://schemas.microsoft.com/office/powerpoint/2010/main">
    <mc:Choice Requires="p14">
      <p:transition spd="med" p14:dur="700" advTm="130633">
        <p:fade/>
      </p:transition>
    </mc:Choice>
    <mc:Fallback xmlns="">
      <p:transition spd="med" advTm="13063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4" y="0"/>
            <a:ext cx="11428512" cy="839893"/>
          </a:xfrm>
        </p:spPr>
        <p:txBody>
          <a:bodyPr>
            <a:normAutofit/>
          </a:bodyPr>
          <a:lstStyle/>
          <a:p>
            <a:pPr>
              <a:lnSpc>
                <a:spcPts val="2667"/>
              </a:lnSpc>
            </a:pPr>
            <a:r>
              <a:rPr lang="en-US" sz="3200">
                <a:latin typeface="+mj-lt"/>
              </a:rPr>
              <a:t>Traditional Automation Network</a:t>
            </a:r>
            <a:endParaRPr lang="en-US" sz="3200" b="0">
              <a:solidFill>
                <a:schemeClr val="bg2"/>
              </a:solidFill>
              <a:latin typeface="+mj-lt"/>
            </a:endParaRPr>
          </a:p>
        </p:txBody>
      </p:sp>
      <p:sp>
        <p:nvSpPr>
          <p:cNvPr id="5" name="Text Placeholder 4">
            <a:extLst>
              <a:ext uri="{FF2B5EF4-FFF2-40B4-BE49-F238E27FC236}">
                <a16:creationId xmlns:a16="http://schemas.microsoft.com/office/drawing/2014/main" id="{9F08D56F-9616-DB48-AB46-D45B13207364}"/>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0B0ABFF8-82E3-EA4D-A763-D7E6257FF627}"/>
              </a:ext>
            </a:extLst>
          </p:cNvPr>
          <p:cNvSpPr>
            <a:spLocks noGrp="1"/>
          </p:cNvSpPr>
          <p:nvPr>
            <p:ph type="body" sz="quarter" idx="10"/>
          </p:nvPr>
        </p:nvSpPr>
        <p:spPr/>
        <p:txBody>
          <a:bodyPr/>
          <a:lstStyle/>
          <a:p>
            <a:r>
              <a:rPr lang="en-US"/>
              <a:t>Dedicated PCs for Dedicated Applications</a:t>
            </a:r>
          </a:p>
        </p:txBody>
      </p:sp>
      <p:sp>
        <p:nvSpPr>
          <p:cNvPr id="24" name="Rounded Rectangle 23"/>
          <p:cNvSpPr/>
          <p:nvPr/>
        </p:nvSpPr>
        <p:spPr>
          <a:xfrm>
            <a:off x="868061" y="1835414"/>
            <a:ext cx="10559048" cy="4199060"/>
          </a:xfrm>
          <a:prstGeom prst="roundRect">
            <a:avLst>
              <a:gd name="adj" fmla="val 9708"/>
            </a:avLst>
          </a:prstGeom>
          <a:solidFill>
            <a:srgbClr val="A6A6A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37" name="Rounded Rectangle 36"/>
          <p:cNvSpPr/>
          <p:nvPr/>
        </p:nvSpPr>
        <p:spPr>
          <a:xfrm>
            <a:off x="314591" y="1270422"/>
            <a:ext cx="3844821" cy="2349228"/>
          </a:xfrm>
          <a:prstGeom prst="roundRect">
            <a:avLst>
              <a:gd name="adj" fmla="val 9708"/>
            </a:avLst>
          </a:prstGeom>
          <a:solidFill>
            <a:schemeClr val="bg1">
              <a:lumMod val="50000"/>
            </a:schemeClr>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2133" b="1">
              <a:solidFill>
                <a:schemeClr val="bg1"/>
              </a:solidFill>
              <a:latin typeface="Arial" charset="0"/>
            </a:endParaRPr>
          </a:p>
          <a:p>
            <a:pPr algn="ctr">
              <a:lnSpc>
                <a:spcPct val="80000"/>
              </a:lnSpc>
            </a:pPr>
            <a:endParaRPr lang="en-US" sz="1968" cap="all">
              <a:solidFill>
                <a:srgbClr val="FFFFFF"/>
              </a:solidFill>
              <a:sym typeface="DIN Condensed"/>
            </a:endParaRPr>
          </a:p>
        </p:txBody>
      </p:sp>
      <p:sp>
        <p:nvSpPr>
          <p:cNvPr id="47" name="TextBox 46"/>
          <p:cNvSpPr txBox="1"/>
          <p:nvPr/>
        </p:nvSpPr>
        <p:spPr>
          <a:xfrm>
            <a:off x="743557" y="1316302"/>
            <a:ext cx="2986892"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Control Room</a:t>
            </a:r>
          </a:p>
        </p:txBody>
      </p:sp>
      <p:sp>
        <p:nvSpPr>
          <p:cNvPr id="48" name="Rounded Rectangle 47"/>
          <p:cNvSpPr/>
          <p:nvPr/>
        </p:nvSpPr>
        <p:spPr>
          <a:xfrm>
            <a:off x="7785348" y="4007602"/>
            <a:ext cx="4181269" cy="2349228"/>
          </a:xfrm>
          <a:prstGeom prst="roundRect">
            <a:avLst>
              <a:gd name="adj" fmla="val 9708"/>
            </a:avLst>
          </a:prstGeom>
          <a:solidFill>
            <a:srgbClr val="7F7F7F"/>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49" name="TextBox 48"/>
          <p:cNvSpPr txBox="1"/>
          <p:nvPr/>
        </p:nvSpPr>
        <p:spPr>
          <a:xfrm>
            <a:off x="7785348" y="5908422"/>
            <a:ext cx="4181269"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 Offices</a:t>
            </a:r>
          </a:p>
        </p:txBody>
      </p:sp>
      <p:sp>
        <p:nvSpPr>
          <p:cNvPr id="50" name="TextBox 49"/>
          <p:cNvSpPr txBox="1"/>
          <p:nvPr/>
        </p:nvSpPr>
        <p:spPr>
          <a:xfrm>
            <a:off x="3498711" y="5586955"/>
            <a:ext cx="1937605"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a:t>
            </a:r>
          </a:p>
        </p:txBody>
      </p:sp>
      <p:pic>
        <p:nvPicPr>
          <p:cNvPr id="54" name="Picture 53"/>
          <p:cNvPicPr>
            <a:picLocks noChangeAspect="1"/>
          </p:cNvPicPr>
          <p:nvPr/>
        </p:nvPicPr>
        <p:blipFill>
          <a:blip r:embed="rId3"/>
          <a:stretch>
            <a:fillRect/>
          </a:stretch>
        </p:blipFill>
        <p:spPr>
          <a:xfrm>
            <a:off x="589442" y="2250205"/>
            <a:ext cx="1415028" cy="962759"/>
          </a:xfrm>
          <a:prstGeom prst="rect">
            <a:avLst/>
          </a:prstGeom>
        </p:spPr>
      </p:pic>
      <p:pic>
        <p:nvPicPr>
          <p:cNvPr id="56" name="Picture 55"/>
          <p:cNvPicPr>
            <a:picLocks noChangeAspect="1"/>
          </p:cNvPicPr>
          <p:nvPr/>
        </p:nvPicPr>
        <p:blipFill>
          <a:blip r:embed="rId3"/>
          <a:stretch>
            <a:fillRect/>
          </a:stretch>
        </p:blipFill>
        <p:spPr>
          <a:xfrm>
            <a:off x="2472425" y="2250205"/>
            <a:ext cx="1415028" cy="962759"/>
          </a:xfrm>
          <a:prstGeom prst="rect">
            <a:avLst/>
          </a:prstGeom>
        </p:spPr>
      </p:pic>
      <p:pic>
        <p:nvPicPr>
          <p:cNvPr id="57" name="Picture 56"/>
          <p:cNvPicPr>
            <a:picLocks noChangeAspect="1"/>
          </p:cNvPicPr>
          <p:nvPr/>
        </p:nvPicPr>
        <p:blipFill>
          <a:blip r:embed="rId3"/>
          <a:stretch>
            <a:fillRect/>
          </a:stretch>
        </p:blipFill>
        <p:spPr>
          <a:xfrm>
            <a:off x="8236973" y="4564693"/>
            <a:ext cx="1415028" cy="962759"/>
          </a:xfrm>
          <a:prstGeom prst="rect">
            <a:avLst/>
          </a:prstGeom>
        </p:spPr>
      </p:pic>
      <p:pic>
        <p:nvPicPr>
          <p:cNvPr id="58" name="Picture 57"/>
          <p:cNvPicPr>
            <a:picLocks noChangeAspect="1"/>
          </p:cNvPicPr>
          <p:nvPr/>
        </p:nvPicPr>
        <p:blipFill>
          <a:blip r:embed="rId3"/>
          <a:stretch>
            <a:fillRect/>
          </a:stretch>
        </p:blipFill>
        <p:spPr>
          <a:xfrm>
            <a:off x="10134995" y="4564693"/>
            <a:ext cx="1415028" cy="962759"/>
          </a:xfrm>
          <a:prstGeom prst="rect">
            <a:avLst/>
          </a:prstGeom>
        </p:spPr>
      </p:pic>
      <p:pic>
        <p:nvPicPr>
          <p:cNvPr id="59" name="Picture 58"/>
          <p:cNvPicPr>
            <a:picLocks noChangeAspect="1"/>
          </p:cNvPicPr>
          <p:nvPr/>
        </p:nvPicPr>
        <p:blipFill>
          <a:blip r:embed="rId3"/>
          <a:stretch>
            <a:fillRect/>
          </a:stretch>
        </p:blipFill>
        <p:spPr>
          <a:xfrm>
            <a:off x="1764910" y="4209093"/>
            <a:ext cx="1415028" cy="962759"/>
          </a:xfrm>
          <a:prstGeom prst="rect">
            <a:avLst/>
          </a:prstGeom>
        </p:spPr>
      </p:pic>
      <p:pic>
        <p:nvPicPr>
          <p:cNvPr id="60" name="Picture 59"/>
          <p:cNvPicPr>
            <a:picLocks noChangeAspect="1"/>
          </p:cNvPicPr>
          <p:nvPr/>
        </p:nvPicPr>
        <p:blipFill>
          <a:blip r:embed="rId3"/>
          <a:stretch>
            <a:fillRect/>
          </a:stretch>
        </p:blipFill>
        <p:spPr>
          <a:xfrm>
            <a:off x="3698319" y="4209093"/>
            <a:ext cx="1415028" cy="962759"/>
          </a:xfrm>
          <a:prstGeom prst="rect">
            <a:avLst/>
          </a:prstGeom>
        </p:spPr>
      </p:pic>
      <p:pic>
        <p:nvPicPr>
          <p:cNvPr id="61" name="Picture 60"/>
          <p:cNvPicPr>
            <a:picLocks noChangeAspect="1"/>
          </p:cNvPicPr>
          <p:nvPr/>
        </p:nvPicPr>
        <p:blipFill>
          <a:blip r:embed="rId3"/>
          <a:stretch>
            <a:fillRect/>
          </a:stretch>
        </p:blipFill>
        <p:spPr>
          <a:xfrm>
            <a:off x="5631727" y="4209093"/>
            <a:ext cx="1415028" cy="962759"/>
          </a:xfrm>
          <a:prstGeom prst="rect">
            <a:avLst/>
          </a:prstGeom>
        </p:spPr>
      </p:pic>
      <p:pic>
        <p:nvPicPr>
          <p:cNvPr id="62" name="Picture 61"/>
          <p:cNvPicPr>
            <a:picLocks noChangeAspect="1"/>
          </p:cNvPicPr>
          <p:nvPr/>
        </p:nvPicPr>
        <p:blipFill>
          <a:blip r:embed="rId3"/>
          <a:stretch>
            <a:fillRect/>
          </a:stretch>
        </p:blipFill>
        <p:spPr>
          <a:xfrm>
            <a:off x="7201149" y="2363613"/>
            <a:ext cx="1415028" cy="962759"/>
          </a:xfrm>
          <a:prstGeom prst="rect">
            <a:avLst/>
          </a:prstGeom>
        </p:spPr>
      </p:pic>
      <p:pic>
        <p:nvPicPr>
          <p:cNvPr id="63" name="Picture 62"/>
          <p:cNvPicPr>
            <a:picLocks noChangeAspect="1"/>
          </p:cNvPicPr>
          <p:nvPr/>
        </p:nvPicPr>
        <p:blipFill>
          <a:blip r:embed="rId3"/>
          <a:stretch>
            <a:fillRect/>
          </a:stretch>
        </p:blipFill>
        <p:spPr>
          <a:xfrm>
            <a:off x="9038415" y="2363613"/>
            <a:ext cx="1415028" cy="962759"/>
          </a:xfrm>
          <a:prstGeom prst="rect">
            <a:avLst/>
          </a:prstGeom>
        </p:spPr>
      </p:pic>
      <p:pic>
        <p:nvPicPr>
          <p:cNvPr id="70" name="Picture 69"/>
          <p:cNvPicPr>
            <a:picLocks noChangeAspect="1"/>
          </p:cNvPicPr>
          <p:nvPr/>
        </p:nvPicPr>
        <p:blipFill>
          <a:blip r:embed="rId3"/>
          <a:stretch>
            <a:fillRect/>
          </a:stretch>
        </p:blipFill>
        <p:spPr>
          <a:xfrm>
            <a:off x="5363882" y="2363613"/>
            <a:ext cx="1415028" cy="962759"/>
          </a:xfrm>
          <a:prstGeom prst="rect">
            <a:avLst/>
          </a:prstGeom>
        </p:spPr>
      </p:pic>
      <p:sp>
        <p:nvSpPr>
          <p:cNvPr id="71" name="Oval 70"/>
          <p:cNvSpPr/>
          <p:nvPr/>
        </p:nvSpPr>
        <p:spPr bwMode="auto">
          <a:xfrm>
            <a:off x="464705" y="2023459"/>
            <a:ext cx="766080" cy="76608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73" name="Oval 72"/>
          <p:cNvSpPr/>
          <p:nvPr/>
        </p:nvSpPr>
        <p:spPr bwMode="auto">
          <a:xfrm>
            <a:off x="568658" y="2567011"/>
            <a:ext cx="832868" cy="83286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74" name="Oval 73"/>
          <p:cNvSpPr/>
          <p:nvPr/>
        </p:nvSpPr>
        <p:spPr bwMode="auto">
          <a:xfrm>
            <a:off x="1329585" y="1959523"/>
            <a:ext cx="830016" cy="830016"/>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75" name="Oval 74"/>
          <p:cNvSpPr/>
          <p:nvPr/>
        </p:nvSpPr>
        <p:spPr bwMode="auto">
          <a:xfrm>
            <a:off x="1230786" y="2555291"/>
            <a:ext cx="827655" cy="827655"/>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grpSp>
        <p:nvGrpSpPr>
          <p:cNvPr id="76" name="Group 75"/>
          <p:cNvGrpSpPr/>
          <p:nvPr/>
        </p:nvGrpSpPr>
        <p:grpSpPr>
          <a:xfrm>
            <a:off x="2332489" y="1688593"/>
            <a:ext cx="1694896" cy="1709364"/>
            <a:chOff x="439966" y="1656586"/>
            <a:chExt cx="1271172" cy="1282023"/>
          </a:xfrm>
        </p:grpSpPr>
        <p:sp>
          <p:nvSpPr>
            <p:cNvPr id="77" name="Oval 7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79" name="Oval 7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80" name="Oval 7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81" name="Oval 8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78" name="Oval 7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82" name="Group 81"/>
          <p:cNvGrpSpPr/>
          <p:nvPr/>
        </p:nvGrpSpPr>
        <p:grpSpPr>
          <a:xfrm>
            <a:off x="5267192" y="1910695"/>
            <a:ext cx="1694896" cy="1709364"/>
            <a:chOff x="439966" y="1656586"/>
            <a:chExt cx="1271172" cy="1282023"/>
          </a:xfrm>
        </p:grpSpPr>
        <p:sp>
          <p:nvSpPr>
            <p:cNvPr id="83" name="Oval 8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85" name="Oval 8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86" name="Oval 8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87" name="Oval 8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84" name="Oval 8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88" name="Group 87"/>
          <p:cNvGrpSpPr/>
          <p:nvPr/>
        </p:nvGrpSpPr>
        <p:grpSpPr>
          <a:xfrm>
            <a:off x="7102036" y="1910695"/>
            <a:ext cx="1694896" cy="1709364"/>
            <a:chOff x="439966" y="1656586"/>
            <a:chExt cx="1271172" cy="1282023"/>
          </a:xfrm>
        </p:grpSpPr>
        <p:sp>
          <p:nvSpPr>
            <p:cNvPr id="89" name="Oval 8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91" name="Oval 9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92" name="Oval 9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93" name="Oval 9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90" name="Oval 8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94" name="Group 93"/>
          <p:cNvGrpSpPr/>
          <p:nvPr/>
        </p:nvGrpSpPr>
        <p:grpSpPr>
          <a:xfrm>
            <a:off x="8936815" y="1910695"/>
            <a:ext cx="1694896" cy="1709364"/>
            <a:chOff x="439966" y="1656586"/>
            <a:chExt cx="1271172" cy="1282023"/>
          </a:xfrm>
        </p:grpSpPr>
        <p:sp>
          <p:nvSpPr>
            <p:cNvPr id="95" name="Oval 9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97" name="Oval 9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98" name="Oval 9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99" name="Oval 9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96" name="Oval 9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00" name="Group 99"/>
          <p:cNvGrpSpPr/>
          <p:nvPr/>
        </p:nvGrpSpPr>
        <p:grpSpPr>
          <a:xfrm>
            <a:off x="1624976" y="3738750"/>
            <a:ext cx="1694896" cy="1709364"/>
            <a:chOff x="439966" y="1656586"/>
            <a:chExt cx="1271172" cy="1282023"/>
          </a:xfrm>
        </p:grpSpPr>
        <p:sp>
          <p:nvSpPr>
            <p:cNvPr id="101" name="Oval 100"/>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03" name="Oval 102"/>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04" name="Oval 103"/>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05" name="Oval 104"/>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02" name="Oval 101"/>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06" name="Group 105"/>
          <p:cNvGrpSpPr/>
          <p:nvPr/>
        </p:nvGrpSpPr>
        <p:grpSpPr>
          <a:xfrm>
            <a:off x="3602633" y="3738750"/>
            <a:ext cx="1694896" cy="1709364"/>
            <a:chOff x="439966" y="1656586"/>
            <a:chExt cx="1271172" cy="1282023"/>
          </a:xfrm>
        </p:grpSpPr>
        <p:sp>
          <p:nvSpPr>
            <p:cNvPr id="107" name="Oval 10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09" name="Oval 10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10" name="Oval 10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11" name="Oval 11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08" name="Oval 10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12" name="Group 111"/>
          <p:cNvGrpSpPr/>
          <p:nvPr/>
        </p:nvGrpSpPr>
        <p:grpSpPr>
          <a:xfrm>
            <a:off x="5511092" y="3738750"/>
            <a:ext cx="1694896" cy="1709364"/>
            <a:chOff x="439966" y="1656586"/>
            <a:chExt cx="1271172" cy="1282023"/>
          </a:xfrm>
        </p:grpSpPr>
        <p:sp>
          <p:nvSpPr>
            <p:cNvPr id="113" name="Oval 11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15" name="Oval 11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16" name="Oval 11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17" name="Oval 11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14" name="Oval 11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18" name="Group 117"/>
          <p:cNvGrpSpPr/>
          <p:nvPr/>
        </p:nvGrpSpPr>
        <p:grpSpPr>
          <a:xfrm>
            <a:off x="8128579" y="4164222"/>
            <a:ext cx="1694896" cy="1709364"/>
            <a:chOff x="439966" y="1656586"/>
            <a:chExt cx="1271172" cy="1282023"/>
          </a:xfrm>
        </p:grpSpPr>
        <p:sp>
          <p:nvSpPr>
            <p:cNvPr id="119" name="Oval 11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21" name="Oval 12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22" name="Oval 12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23" name="Oval 12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20" name="Oval 11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24" name="Group 123"/>
          <p:cNvGrpSpPr/>
          <p:nvPr/>
        </p:nvGrpSpPr>
        <p:grpSpPr>
          <a:xfrm>
            <a:off x="10036240" y="4164222"/>
            <a:ext cx="1694896" cy="1709364"/>
            <a:chOff x="439966" y="1656586"/>
            <a:chExt cx="1271172" cy="1282023"/>
          </a:xfrm>
        </p:grpSpPr>
        <p:sp>
          <p:nvSpPr>
            <p:cNvPr id="125" name="Oval 12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27" name="Oval 12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28" name="Oval 12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29" name="Oval 12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26" name="Oval 12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sp>
        <p:nvSpPr>
          <p:cNvPr id="72" name="Oval 71"/>
          <p:cNvSpPr/>
          <p:nvPr/>
        </p:nvSpPr>
        <p:spPr bwMode="auto">
          <a:xfrm>
            <a:off x="919203" y="1690515"/>
            <a:ext cx="715984" cy="715984"/>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spTree>
    <p:extLst>
      <p:ext uri="{BB962C8B-B14F-4D97-AF65-F5344CB8AC3E}">
        <p14:creationId xmlns:p14="http://schemas.microsoft.com/office/powerpoint/2010/main" val="1079686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74" grpId="0" animBg="1"/>
      <p:bldP spid="75" grpId="0" animBg="1"/>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868061" y="1835414"/>
            <a:ext cx="10559048" cy="4199060"/>
          </a:xfrm>
          <a:prstGeom prst="roundRect">
            <a:avLst>
              <a:gd name="adj" fmla="val 9708"/>
            </a:avLst>
          </a:prstGeom>
          <a:solidFill>
            <a:srgbClr val="A6A6A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162" name="Rounded Rectangle 161"/>
          <p:cNvSpPr/>
          <p:nvPr/>
        </p:nvSpPr>
        <p:spPr>
          <a:xfrm>
            <a:off x="4551081" y="1272447"/>
            <a:ext cx="2069852" cy="2098555"/>
          </a:xfrm>
          <a:prstGeom prst="roundRect">
            <a:avLst>
              <a:gd name="adj" fmla="val 9708"/>
            </a:avLst>
          </a:prstGeom>
          <a:solidFill>
            <a:srgbClr val="7F7F7F"/>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42" name="Rounded Rectangle 41"/>
          <p:cNvSpPr/>
          <p:nvPr/>
        </p:nvSpPr>
        <p:spPr>
          <a:xfrm>
            <a:off x="314592" y="1270422"/>
            <a:ext cx="3844821" cy="2349228"/>
          </a:xfrm>
          <a:prstGeom prst="roundRect">
            <a:avLst>
              <a:gd name="adj" fmla="val 9708"/>
            </a:avLst>
          </a:prstGeom>
          <a:solidFill>
            <a:schemeClr val="bg1">
              <a:lumMod val="50000"/>
            </a:schemeClr>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2133" b="1">
              <a:solidFill>
                <a:schemeClr val="bg1"/>
              </a:solidFill>
              <a:latin typeface="Arial" charset="0"/>
            </a:endParaRPr>
          </a:p>
          <a:p>
            <a:pPr algn="ctr">
              <a:lnSpc>
                <a:spcPct val="80000"/>
              </a:lnSpc>
            </a:pPr>
            <a:endParaRPr lang="en-US" sz="1968" cap="all">
              <a:solidFill>
                <a:srgbClr val="FFFFFF"/>
              </a:solidFill>
              <a:sym typeface="DIN Condensed"/>
            </a:endParaRPr>
          </a:p>
        </p:txBody>
      </p:sp>
      <p:sp>
        <p:nvSpPr>
          <p:cNvPr id="44" name="Rounded Rectangle 43"/>
          <p:cNvSpPr/>
          <p:nvPr/>
        </p:nvSpPr>
        <p:spPr>
          <a:xfrm>
            <a:off x="7785348" y="4007602"/>
            <a:ext cx="4181269" cy="2349228"/>
          </a:xfrm>
          <a:prstGeom prst="roundRect">
            <a:avLst>
              <a:gd name="adj" fmla="val 9708"/>
            </a:avLst>
          </a:prstGeom>
          <a:solidFill>
            <a:srgbClr val="7F7F7F"/>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pic>
        <p:nvPicPr>
          <p:cNvPr id="5" name="Picture 4"/>
          <p:cNvPicPr>
            <a:picLocks noChangeAspect="1"/>
          </p:cNvPicPr>
          <p:nvPr/>
        </p:nvPicPr>
        <p:blipFill>
          <a:blip r:embed="rId3"/>
          <a:stretch>
            <a:fillRect/>
          </a:stretch>
        </p:blipFill>
        <p:spPr>
          <a:xfrm>
            <a:off x="4842146" y="1478671"/>
            <a:ext cx="732125" cy="1318399"/>
          </a:xfrm>
          <a:prstGeom prst="rect">
            <a:avLst/>
          </a:prstGeom>
        </p:spPr>
      </p:pic>
      <p:pic>
        <p:nvPicPr>
          <p:cNvPr id="149" name="Picture 148"/>
          <p:cNvPicPr>
            <a:picLocks noChangeAspect="1"/>
          </p:cNvPicPr>
          <p:nvPr/>
        </p:nvPicPr>
        <p:blipFill>
          <a:blip r:embed="rId4"/>
          <a:stretch>
            <a:fillRect/>
          </a:stretch>
        </p:blipFill>
        <p:spPr>
          <a:xfrm>
            <a:off x="774263" y="2261816"/>
            <a:ext cx="1081299" cy="1007400"/>
          </a:xfrm>
          <a:prstGeom prst="rect">
            <a:avLst/>
          </a:prstGeom>
        </p:spPr>
      </p:pic>
      <p:pic>
        <p:nvPicPr>
          <p:cNvPr id="151" name="Picture 150"/>
          <p:cNvPicPr>
            <a:picLocks noChangeAspect="1"/>
          </p:cNvPicPr>
          <p:nvPr/>
        </p:nvPicPr>
        <p:blipFill>
          <a:blip r:embed="rId4"/>
          <a:stretch>
            <a:fillRect/>
          </a:stretch>
        </p:blipFill>
        <p:spPr>
          <a:xfrm>
            <a:off x="7121729" y="2324916"/>
            <a:ext cx="1081299" cy="1007400"/>
          </a:xfrm>
          <a:prstGeom prst="rect">
            <a:avLst/>
          </a:prstGeom>
        </p:spPr>
      </p:pic>
      <p:pic>
        <p:nvPicPr>
          <p:cNvPr id="152" name="Picture 151"/>
          <p:cNvPicPr>
            <a:picLocks noChangeAspect="1"/>
          </p:cNvPicPr>
          <p:nvPr/>
        </p:nvPicPr>
        <p:blipFill>
          <a:blip r:embed="rId4"/>
          <a:stretch>
            <a:fillRect/>
          </a:stretch>
        </p:blipFill>
        <p:spPr>
          <a:xfrm>
            <a:off x="8570701" y="2324916"/>
            <a:ext cx="1081299" cy="1007400"/>
          </a:xfrm>
          <a:prstGeom prst="rect">
            <a:avLst/>
          </a:prstGeom>
        </p:spPr>
      </p:pic>
      <p:pic>
        <p:nvPicPr>
          <p:cNvPr id="153" name="Picture 152"/>
          <p:cNvPicPr>
            <a:picLocks noChangeAspect="1"/>
          </p:cNvPicPr>
          <p:nvPr/>
        </p:nvPicPr>
        <p:blipFill>
          <a:blip r:embed="rId4"/>
          <a:stretch>
            <a:fillRect/>
          </a:stretch>
        </p:blipFill>
        <p:spPr>
          <a:xfrm>
            <a:off x="9902776" y="2324916"/>
            <a:ext cx="1081299" cy="1007400"/>
          </a:xfrm>
          <a:prstGeom prst="rect">
            <a:avLst/>
          </a:prstGeom>
        </p:spPr>
      </p:pic>
      <p:pic>
        <p:nvPicPr>
          <p:cNvPr id="154" name="Picture 153"/>
          <p:cNvPicPr>
            <a:picLocks noChangeAspect="1"/>
          </p:cNvPicPr>
          <p:nvPr/>
        </p:nvPicPr>
        <p:blipFill>
          <a:blip r:embed="rId4"/>
          <a:stretch>
            <a:fillRect/>
          </a:stretch>
        </p:blipFill>
        <p:spPr>
          <a:xfrm>
            <a:off x="1931775" y="4209092"/>
            <a:ext cx="1081299" cy="1007400"/>
          </a:xfrm>
          <a:prstGeom prst="rect">
            <a:avLst/>
          </a:prstGeom>
        </p:spPr>
      </p:pic>
      <p:pic>
        <p:nvPicPr>
          <p:cNvPr id="156" name="Picture 155"/>
          <p:cNvPicPr>
            <a:picLocks noChangeAspect="1"/>
          </p:cNvPicPr>
          <p:nvPr/>
        </p:nvPicPr>
        <p:blipFill>
          <a:blip r:embed="rId4"/>
          <a:stretch>
            <a:fillRect/>
          </a:stretch>
        </p:blipFill>
        <p:spPr>
          <a:xfrm>
            <a:off x="3948059" y="4209092"/>
            <a:ext cx="1081299" cy="1007400"/>
          </a:xfrm>
          <a:prstGeom prst="rect">
            <a:avLst/>
          </a:prstGeom>
        </p:spPr>
      </p:pic>
      <p:pic>
        <p:nvPicPr>
          <p:cNvPr id="157" name="Picture 156"/>
          <p:cNvPicPr>
            <a:picLocks noChangeAspect="1"/>
          </p:cNvPicPr>
          <p:nvPr/>
        </p:nvPicPr>
        <p:blipFill>
          <a:blip r:embed="rId4"/>
          <a:stretch>
            <a:fillRect/>
          </a:stretch>
        </p:blipFill>
        <p:spPr>
          <a:xfrm>
            <a:off x="5857157" y="4209092"/>
            <a:ext cx="1081299" cy="1007400"/>
          </a:xfrm>
          <a:prstGeom prst="rect">
            <a:avLst/>
          </a:prstGeom>
        </p:spPr>
      </p:pic>
      <p:pic>
        <p:nvPicPr>
          <p:cNvPr id="158" name="Picture 157"/>
          <p:cNvPicPr>
            <a:picLocks noChangeAspect="1"/>
          </p:cNvPicPr>
          <p:nvPr/>
        </p:nvPicPr>
        <p:blipFill>
          <a:blip r:embed="rId4"/>
          <a:stretch>
            <a:fillRect/>
          </a:stretch>
        </p:blipFill>
        <p:spPr>
          <a:xfrm>
            <a:off x="8469668" y="4531467"/>
            <a:ext cx="1081299" cy="1007400"/>
          </a:xfrm>
          <a:prstGeom prst="rect">
            <a:avLst/>
          </a:prstGeom>
        </p:spPr>
      </p:pic>
      <p:pic>
        <p:nvPicPr>
          <p:cNvPr id="159" name="Picture 158"/>
          <p:cNvPicPr>
            <a:picLocks noChangeAspect="1"/>
          </p:cNvPicPr>
          <p:nvPr/>
        </p:nvPicPr>
        <p:blipFill>
          <a:blip r:embed="rId4"/>
          <a:stretch>
            <a:fillRect/>
          </a:stretch>
        </p:blipFill>
        <p:spPr>
          <a:xfrm>
            <a:off x="10350529" y="4531467"/>
            <a:ext cx="1081299" cy="1007400"/>
          </a:xfrm>
          <a:prstGeom prst="rect">
            <a:avLst/>
          </a:prstGeom>
        </p:spPr>
      </p:pic>
      <p:pic>
        <p:nvPicPr>
          <p:cNvPr id="160" name="Picture 159"/>
          <p:cNvPicPr>
            <a:picLocks noChangeAspect="1"/>
          </p:cNvPicPr>
          <p:nvPr/>
        </p:nvPicPr>
        <p:blipFill>
          <a:blip r:embed="rId4"/>
          <a:stretch>
            <a:fillRect/>
          </a:stretch>
        </p:blipFill>
        <p:spPr>
          <a:xfrm>
            <a:off x="2690088" y="2250204"/>
            <a:ext cx="1081299" cy="1007400"/>
          </a:xfrm>
          <a:prstGeom prst="rect">
            <a:avLst/>
          </a:prstGeom>
        </p:spPr>
      </p:pic>
      <p:pic>
        <p:nvPicPr>
          <p:cNvPr id="161" name="Picture 160"/>
          <p:cNvPicPr>
            <a:picLocks noChangeAspect="1"/>
          </p:cNvPicPr>
          <p:nvPr/>
        </p:nvPicPr>
        <p:blipFill>
          <a:blip r:embed="rId3"/>
          <a:stretch>
            <a:fillRect/>
          </a:stretch>
        </p:blipFill>
        <p:spPr>
          <a:xfrm>
            <a:off x="5669800" y="1478671"/>
            <a:ext cx="732125" cy="1318399"/>
          </a:xfrm>
          <a:prstGeom prst="rect">
            <a:avLst/>
          </a:prstGeom>
        </p:spPr>
      </p:pic>
      <p:sp>
        <p:nvSpPr>
          <p:cNvPr id="163" name="TextBox 162"/>
          <p:cNvSpPr txBox="1"/>
          <p:nvPr/>
        </p:nvSpPr>
        <p:spPr>
          <a:xfrm>
            <a:off x="4551081" y="2866273"/>
            <a:ext cx="2069852"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Server Room</a:t>
            </a:r>
          </a:p>
        </p:txBody>
      </p:sp>
      <p:grpSp>
        <p:nvGrpSpPr>
          <p:cNvPr id="164" name="Group 163"/>
          <p:cNvGrpSpPr/>
          <p:nvPr/>
        </p:nvGrpSpPr>
        <p:grpSpPr>
          <a:xfrm>
            <a:off x="2328672" y="1687121"/>
            <a:ext cx="1694896" cy="1709364"/>
            <a:chOff x="439966" y="1656586"/>
            <a:chExt cx="1271172" cy="1282023"/>
          </a:xfrm>
        </p:grpSpPr>
        <p:sp>
          <p:nvSpPr>
            <p:cNvPr id="165" name="Oval 16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67" name="Oval 16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68" name="Oval 16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69" name="Oval 16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66" name="Oval 16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70" name="Group 169"/>
          <p:cNvGrpSpPr/>
          <p:nvPr/>
        </p:nvGrpSpPr>
        <p:grpSpPr>
          <a:xfrm>
            <a:off x="6888480" y="1908049"/>
            <a:ext cx="1694896" cy="1709364"/>
            <a:chOff x="439966" y="1656586"/>
            <a:chExt cx="1271172" cy="1282023"/>
          </a:xfrm>
        </p:grpSpPr>
        <p:sp>
          <p:nvSpPr>
            <p:cNvPr id="171" name="Oval 170"/>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73" name="Oval 172"/>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74" name="Oval 173"/>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75" name="Oval 174"/>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72" name="Oval 171"/>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76" name="Group 175"/>
          <p:cNvGrpSpPr/>
          <p:nvPr/>
        </p:nvGrpSpPr>
        <p:grpSpPr>
          <a:xfrm>
            <a:off x="8412480" y="1908049"/>
            <a:ext cx="1694896" cy="1709364"/>
            <a:chOff x="439966" y="1656586"/>
            <a:chExt cx="1271172" cy="1282023"/>
          </a:xfrm>
        </p:grpSpPr>
        <p:sp>
          <p:nvSpPr>
            <p:cNvPr id="177" name="Oval 17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79" name="Oval 17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80" name="Oval 17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81" name="Oval 18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78" name="Oval 17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82" name="Group 181"/>
          <p:cNvGrpSpPr/>
          <p:nvPr/>
        </p:nvGrpSpPr>
        <p:grpSpPr>
          <a:xfrm>
            <a:off x="9680448" y="1908049"/>
            <a:ext cx="1694896" cy="1709364"/>
            <a:chOff x="439966" y="1656586"/>
            <a:chExt cx="1271172" cy="1282023"/>
          </a:xfrm>
        </p:grpSpPr>
        <p:sp>
          <p:nvSpPr>
            <p:cNvPr id="183" name="Oval 18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85" name="Oval 18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86" name="Oval 18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87" name="Oval 18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84" name="Oval 18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88" name="Group 187"/>
          <p:cNvGrpSpPr/>
          <p:nvPr/>
        </p:nvGrpSpPr>
        <p:grpSpPr>
          <a:xfrm>
            <a:off x="1621536" y="3736849"/>
            <a:ext cx="1694896" cy="1709364"/>
            <a:chOff x="439966" y="1656586"/>
            <a:chExt cx="1271172" cy="1282023"/>
          </a:xfrm>
        </p:grpSpPr>
        <p:sp>
          <p:nvSpPr>
            <p:cNvPr id="189" name="Oval 18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91" name="Oval 19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92" name="Oval 19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93" name="Oval 19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90" name="Oval 18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94" name="Group 193"/>
          <p:cNvGrpSpPr/>
          <p:nvPr/>
        </p:nvGrpSpPr>
        <p:grpSpPr>
          <a:xfrm>
            <a:off x="3608832" y="3736849"/>
            <a:ext cx="1694896" cy="1709364"/>
            <a:chOff x="439966" y="1656586"/>
            <a:chExt cx="1271172" cy="1282023"/>
          </a:xfrm>
        </p:grpSpPr>
        <p:sp>
          <p:nvSpPr>
            <p:cNvPr id="195" name="Oval 19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97" name="Oval 19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98" name="Oval 19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99" name="Oval 19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96" name="Oval 19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00" name="Group 199"/>
          <p:cNvGrpSpPr/>
          <p:nvPr/>
        </p:nvGrpSpPr>
        <p:grpSpPr>
          <a:xfrm>
            <a:off x="5510784" y="3736849"/>
            <a:ext cx="1694896" cy="1709364"/>
            <a:chOff x="439966" y="1656586"/>
            <a:chExt cx="1271172" cy="1282023"/>
          </a:xfrm>
        </p:grpSpPr>
        <p:sp>
          <p:nvSpPr>
            <p:cNvPr id="201" name="Oval 200"/>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03" name="Oval 202"/>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04" name="Oval 203"/>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05" name="Oval 204"/>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02" name="Oval 201"/>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06" name="Group 205"/>
          <p:cNvGrpSpPr/>
          <p:nvPr/>
        </p:nvGrpSpPr>
        <p:grpSpPr>
          <a:xfrm>
            <a:off x="8132064" y="4163569"/>
            <a:ext cx="1694896" cy="1709364"/>
            <a:chOff x="439966" y="1656586"/>
            <a:chExt cx="1271172" cy="1282023"/>
          </a:xfrm>
        </p:grpSpPr>
        <p:sp>
          <p:nvSpPr>
            <p:cNvPr id="207" name="Oval 20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09" name="Oval 20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10" name="Oval 20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11" name="Oval 21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08" name="Oval 20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12" name="Group 211"/>
          <p:cNvGrpSpPr/>
          <p:nvPr/>
        </p:nvGrpSpPr>
        <p:grpSpPr>
          <a:xfrm>
            <a:off x="10034016" y="4163569"/>
            <a:ext cx="1694896" cy="1709364"/>
            <a:chOff x="439966" y="1656586"/>
            <a:chExt cx="1271172" cy="1282023"/>
          </a:xfrm>
        </p:grpSpPr>
        <p:sp>
          <p:nvSpPr>
            <p:cNvPr id="213" name="Oval 21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15" name="Oval 21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16" name="Oval 21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17" name="Oval 21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14" name="Oval 21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18" name="Group 217"/>
          <p:cNvGrpSpPr/>
          <p:nvPr/>
        </p:nvGrpSpPr>
        <p:grpSpPr>
          <a:xfrm>
            <a:off x="463296" y="1699313"/>
            <a:ext cx="1694896" cy="1709364"/>
            <a:chOff x="439966" y="1656586"/>
            <a:chExt cx="1271172" cy="1282023"/>
          </a:xfrm>
        </p:grpSpPr>
        <p:sp>
          <p:nvSpPr>
            <p:cNvPr id="219" name="Oval 21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21" name="Oval 22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22" name="Oval 22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23" name="Oval 22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20" name="Oval 21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6" name="Group 5"/>
          <p:cNvGrpSpPr/>
          <p:nvPr/>
        </p:nvGrpSpPr>
        <p:grpSpPr>
          <a:xfrm>
            <a:off x="4779264" y="1225296"/>
            <a:ext cx="1694896" cy="1099024"/>
            <a:chOff x="287566" y="1504186"/>
            <a:chExt cx="1271172" cy="824268"/>
          </a:xfrm>
        </p:grpSpPr>
        <p:sp>
          <p:nvSpPr>
            <p:cNvPr id="90" name="Oval 89"/>
            <p:cNvSpPr/>
            <p:nvPr/>
          </p:nvSpPr>
          <p:spPr bwMode="auto">
            <a:xfrm>
              <a:off x="287566" y="17538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93" name="Oval 92"/>
            <p:cNvSpPr/>
            <p:nvPr/>
          </p:nvSpPr>
          <p:spPr bwMode="auto">
            <a:xfrm>
              <a:off x="936226" y="17059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91" name="Oval 90"/>
            <p:cNvSpPr/>
            <p:nvPr/>
          </p:nvSpPr>
          <p:spPr bwMode="auto">
            <a:xfrm>
              <a:off x="628439" y="15041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sp>
        <p:nvSpPr>
          <p:cNvPr id="128" name="TextBox 127"/>
          <p:cNvSpPr txBox="1"/>
          <p:nvPr/>
        </p:nvSpPr>
        <p:spPr>
          <a:xfrm>
            <a:off x="743557" y="1316302"/>
            <a:ext cx="2986892"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Control Room</a:t>
            </a:r>
          </a:p>
        </p:txBody>
      </p:sp>
      <p:sp>
        <p:nvSpPr>
          <p:cNvPr id="129" name="TextBox 128"/>
          <p:cNvSpPr txBox="1"/>
          <p:nvPr/>
        </p:nvSpPr>
        <p:spPr>
          <a:xfrm>
            <a:off x="3498711" y="5586955"/>
            <a:ext cx="1937605"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a:t>
            </a:r>
          </a:p>
        </p:txBody>
      </p:sp>
      <p:sp>
        <p:nvSpPr>
          <p:cNvPr id="130" name="TextBox 129"/>
          <p:cNvSpPr txBox="1"/>
          <p:nvPr/>
        </p:nvSpPr>
        <p:spPr>
          <a:xfrm>
            <a:off x="7785348" y="5908422"/>
            <a:ext cx="4181269"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 Offices</a:t>
            </a:r>
          </a:p>
        </p:txBody>
      </p:sp>
      <p:grpSp>
        <p:nvGrpSpPr>
          <p:cNvPr id="8" name="Group 7"/>
          <p:cNvGrpSpPr/>
          <p:nvPr/>
        </p:nvGrpSpPr>
        <p:grpSpPr>
          <a:xfrm>
            <a:off x="584805" y="2383956"/>
            <a:ext cx="10047073" cy="3232595"/>
            <a:chOff x="438603" y="1902267"/>
            <a:chExt cx="7535305" cy="2424446"/>
          </a:xfrm>
        </p:grpSpPr>
        <p:pic>
          <p:nvPicPr>
            <p:cNvPr id="131" name="Picture 130"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03" y="2349968"/>
              <a:ext cx="351028" cy="283464"/>
            </a:xfrm>
            <a:prstGeom prst="rect">
              <a:avLst/>
            </a:prstGeom>
          </p:spPr>
        </p:pic>
        <p:pic>
          <p:nvPicPr>
            <p:cNvPr id="132" name="Picture 131"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839" y="2347248"/>
              <a:ext cx="351028" cy="283464"/>
            </a:xfrm>
            <a:prstGeom prst="rect">
              <a:avLst/>
            </a:prstGeom>
          </p:spPr>
        </p:pic>
        <p:pic>
          <p:nvPicPr>
            <p:cNvPr id="133" name="Picture 132"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5287" y="2404571"/>
              <a:ext cx="351028" cy="283464"/>
            </a:xfrm>
            <a:prstGeom prst="rect">
              <a:avLst/>
            </a:prstGeom>
          </p:spPr>
        </p:pic>
        <p:pic>
          <p:nvPicPr>
            <p:cNvPr id="134" name="Picture 133"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148" y="2404872"/>
              <a:ext cx="351028" cy="283464"/>
            </a:xfrm>
            <a:prstGeom prst="rect">
              <a:avLst/>
            </a:prstGeom>
          </p:spPr>
        </p:pic>
        <p:pic>
          <p:nvPicPr>
            <p:cNvPr id="135" name="Picture 134"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1735" y="2404872"/>
              <a:ext cx="351028" cy="283464"/>
            </a:xfrm>
            <a:prstGeom prst="rect">
              <a:avLst/>
            </a:prstGeom>
          </p:spPr>
        </p:pic>
        <p:pic>
          <p:nvPicPr>
            <p:cNvPr id="136" name="Picture 135"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104" y="3815403"/>
              <a:ext cx="351028" cy="283464"/>
            </a:xfrm>
            <a:prstGeom prst="rect">
              <a:avLst/>
            </a:prstGeom>
          </p:spPr>
        </p:pic>
        <p:pic>
          <p:nvPicPr>
            <p:cNvPr id="137" name="Picture 136"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540" y="3815403"/>
              <a:ext cx="351028" cy="283464"/>
            </a:xfrm>
            <a:prstGeom prst="rect">
              <a:avLst/>
            </a:prstGeom>
          </p:spPr>
        </p:pic>
        <p:pic>
          <p:nvPicPr>
            <p:cNvPr id="138" name="Picture 137"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429" y="3815403"/>
              <a:ext cx="351028" cy="283464"/>
            </a:xfrm>
            <a:prstGeom prst="rect">
              <a:avLst/>
            </a:prstGeom>
          </p:spPr>
        </p:pic>
        <p:pic>
          <p:nvPicPr>
            <p:cNvPr id="139" name="Picture 138"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569" y="4043249"/>
              <a:ext cx="351028" cy="283464"/>
            </a:xfrm>
            <a:prstGeom prst="rect">
              <a:avLst/>
            </a:prstGeom>
          </p:spPr>
        </p:pic>
        <p:pic>
          <p:nvPicPr>
            <p:cNvPr id="140" name="Picture 139"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2880" y="4043249"/>
              <a:ext cx="351028" cy="283464"/>
            </a:xfrm>
            <a:prstGeom prst="rect">
              <a:avLst/>
            </a:prstGeom>
          </p:spPr>
        </p:pic>
        <p:pic>
          <p:nvPicPr>
            <p:cNvPr id="142" name="Picture 141"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673" y="1902267"/>
              <a:ext cx="351028" cy="283464"/>
            </a:xfrm>
            <a:prstGeom prst="rect">
              <a:avLst/>
            </a:prstGeom>
          </p:spPr>
        </p:pic>
        <p:pic>
          <p:nvPicPr>
            <p:cNvPr id="143" name="Picture 142"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43" y="1902267"/>
              <a:ext cx="351028" cy="283464"/>
            </a:xfrm>
            <a:prstGeom prst="rect">
              <a:avLst/>
            </a:prstGeom>
          </p:spPr>
        </p:pic>
      </p:grpSp>
      <p:sp>
        <p:nvSpPr>
          <p:cNvPr id="3" name="Text Placeholder 2">
            <a:extLst>
              <a:ext uri="{FF2B5EF4-FFF2-40B4-BE49-F238E27FC236}">
                <a16:creationId xmlns:a16="http://schemas.microsoft.com/office/drawing/2014/main" id="{6E0E66D4-7B58-2749-8E4D-A7BCD89C9E95}"/>
              </a:ext>
            </a:extLst>
          </p:cNvPr>
          <p:cNvSpPr>
            <a:spLocks noGrp="1"/>
          </p:cNvSpPr>
          <p:nvPr>
            <p:ph type="body" sz="quarter" idx="10"/>
          </p:nvPr>
        </p:nvSpPr>
        <p:spPr>
          <a:xfrm>
            <a:off x="381744" y="769531"/>
            <a:ext cx="11428512" cy="299000"/>
          </a:xfrm>
        </p:spPr>
        <p:txBody>
          <a:bodyPr/>
          <a:lstStyle/>
          <a:p>
            <a:r>
              <a:rPr lang="en-US"/>
              <a:t>Replace PCs with Thin Clients and Manage Centrally</a:t>
            </a:r>
          </a:p>
        </p:txBody>
      </p:sp>
      <p:sp>
        <p:nvSpPr>
          <p:cNvPr id="2" name="Title 1">
            <a:extLst>
              <a:ext uri="{FF2B5EF4-FFF2-40B4-BE49-F238E27FC236}">
                <a16:creationId xmlns:a16="http://schemas.microsoft.com/office/drawing/2014/main" id="{B9CB6BD1-9F37-114B-A59A-FAA59BE5624A}"/>
              </a:ext>
            </a:extLst>
          </p:cNvPr>
          <p:cNvSpPr>
            <a:spLocks noGrp="1"/>
          </p:cNvSpPr>
          <p:nvPr>
            <p:ph type="title"/>
          </p:nvPr>
        </p:nvSpPr>
        <p:spPr/>
        <p:txBody>
          <a:bodyPr>
            <a:normAutofit/>
          </a:bodyPr>
          <a:lstStyle/>
          <a:p>
            <a:r>
              <a:rPr lang="en-US" sz="3200"/>
              <a:t>ThinManager Solution</a:t>
            </a:r>
          </a:p>
        </p:txBody>
      </p:sp>
    </p:spTree>
    <p:extLst>
      <p:ext uri="{BB962C8B-B14F-4D97-AF65-F5344CB8AC3E}">
        <p14:creationId xmlns:p14="http://schemas.microsoft.com/office/powerpoint/2010/main" val="2819240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9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8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1430343" y="3120023"/>
            <a:ext cx="7091972" cy="767305"/>
          </a:xfrm>
        </p:spPr>
        <p:txBody>
          <a:bodyPr anchor="ctr"/>
          <a:lstStyle/>
          <a:p>
            <a:r>
              <a:rPr lang="en-US" sz="2400" b="1"/>
              <a:t>Reduce Downtime</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Automatic Remote Desktop Server failover</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Redundant networking options at thin client</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Aggregate multiple content sources at 1 terminal</a:t>
            </a:r>
          </a:p>
        </p:txBody>
      </p:sp>
      <p:sp>
        <p:nvSpPr>
          <p:cNvPr id="4" name="Title 3"/>
          <p:cNvSpPr>
            <a:spLocks noGrp="1"/>
          </p:cNvSpPr>
          <p:nvPr>
            <p:ph type="title"/>
          </p:nvPr>
        </p:nvSpPr>
        <p:spPr/>
        <p:txBody>
          <a:bodyPr>
            <a:normAutofit/>
          </a:bodyPr>
          <a:lstStyle/>
          <a:p>
            <a:r>
              <a:rPr lang="en-US" sz="3200" dirty="0">
                <a:cs typeface="Calibri"/>
              </a:rPr>
              <a:t>Why Customers Use ThinManager</a:t>
            </a:r>
            <a:r>
              <a:rPr lang="en-US" sz="3200" baseline="30000" dirty="0">
                <a:cs typeface="Calibri"/>
              </a:rPr>
              <a:t>®</a:t>
            </a:r>
            <a:endParaRPr lang="en-US" sz="3200" baseline="30000" dirty="0"/>
          </a:p>
        </p:txBody>
      </p:sp>
      <p:sp>
        <p:nvSpPr>
          <p:cNvPr id="7" name="Content Placeholder 6"/>
          <p:cNvSpPr>
            <a:spLocks noGrp="1"/>
          </p:cNvSpPr>
          <p:nvPr>
            <p:ph type="body" sz="quarter" idx="14"/>
          </p:nvPr>
        </p:nvSpPr>
        <p:spPr>
          <a:xfrm>
            <a:off x="1435578" y="4445953"/>
            <a:ext cx="7092950" cy="1588920"/>
          </a:xfrm>
        </p:spPr>
        <p:txBody>
          <a:bodyPr anchor="ctr"/>
          <a:lstStyle/>
          <a:p>
            <a:r>
              <a:rPr lang="en-US" sz="2400" b="1"/>
              <a:t>Improve Operational Efficiencies</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OT-Centric solution designed for the plant floor</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Visualize content with tiling &amp; virtual screening</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IP/USB Camera integration</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Location-based mobility (Relevance</a:t>
            </a:r>
            <a:r>
              <a:rPr lang="en-US" sz="1400" baseline="30000">
                <a:solidFill>
                  <a:srgbClr val="474747"/>
                </a:solidFill>
              </a:rPr>
              <a:t>®</a:t>
            </a:r>
            <a:r>
              <a:rPr lang="en-US" sz="1400">
                <a:solidFill>
                  <a:srgbClr val="474747"/>
                </a:solidFill>
              </a:rPr>
              <a:t>)</a:t>
            </a:r>
          </a:p>
        </p:txBody>
      </p:sp>
      <p:sp>
        <p:nvSpPr>
          <p:cNvPr id="5" name="Content Placeholder 4"/>
          <p:cNvSpPr>
            <a:spLocks noGrp="1"/>
          </p:cNvSpPr>
          <p:nvPr>
            <p:ph type="body" sz="quarter" idx="10"/>
          </p:nvPr>
        </p:nvSpPr>
        <p:spPr>
          <a:xfrm>
            <a:off x="1430343" y="1665069"/>
            <a:ext cx="11428512" cy="299000"/>
          </a:xfrm>
        </p:spPr>
        <p:txBody>
          <a:bodyPr anchor="ctr"/>
          <a:lstStyle/>
          <a:p>
            <a:r>
              <a:rPr lang="en-US" sz="2400" b="1"/>
              <a:t>Ease of use</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No local configuration of thin client required </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Admin console and terminal to terminal shadowing</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Industrial thin clients &amp; broad touch screen support</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Control thin client session inside application (ActiveX control)</a:t>
            </a:r>
          </a:p>
        </p:txBody>
      </p:sp>
      <p:grpSp>
        <p:nvGrpSpPr>
          <p:cNvPr id="22" name="Group 21">
            <a:extLst>
              <a:ext uri="{FF2B5EF4-FFF2-40B4-BE49-F238E27FC236}">
                <a16:creationId xmlns:a16="http://schemas.microsoft.com/office/drawing/2014/main" id="{76986E27-596F-7B4B-A5E4-B3BF59CC6067}"/>
              </a:ext>
            </a:extLst>
          </p:cNvPr>
          <p:cNvGrpSpPr/>
          <p:nvPr/>
        </p:nvGrpSpPr>
        <p:grpSpPr>
          <a:xfrm>
            <a:off x="7144599" y="1326459"/>
            <a:ext cx="4720167" cy="2228565"/>
            <a:chOff x="7144599" y="1389959"/>
            <a:chExt cx="4720167" cy="2228565"/>
          </a:xfrm>
        </p:grpSpPr>
        <p:pic>
          <p:nvPicPr>
            <p:cNvPr id="10" name="Picture 9"/>
            <p:cNvPicPr>
              <a:picLocks noChangeAspect="1"/>
            </p:cNvPicPr>
            <p:nvPr/>
          </p:nvPicPr>
          <p:blipFill rotWithShape="1">
            <a:blip r:embed="rId3" cstate="screen">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8381339" y="1389959"/>
              <a:ext cx="2246688" cy="2119476"/>
            </a:xfrm>
            <a:prstGeom prst="rect">
              <a:avLst/>
            </a:prstGeom>
          </p:spPr>
        </p:pic>
        <p:sp>
          <p:nvSpPr>
            <p:cNvPr id="9" name="Rounded Rectangle 8"/>
            <p:cNvSpPr/>
            <p:nvPr/>
          </p:nvSpPr>
          <p:spPr>
            <a:xfrm>
              <a:off x="7144599" y="1537841"/>
              <a:ext cx="4720167" cy="2080683"/>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64287" tIns="32144" rIns="64287" bIns="32144" anchor="ctr"/>
            <a:lstStyle/>
            <a:p>
              <a:pPr algn="ctr" defTabSz="609539">
                <a:spcBef>
                  <a:spcPts val="844"/>
                </a:spcBef>
                <a:defRPr/>
              </a:pPr>
              <a:r>
                <a:rPr lang="en-US" sz="3000" b="1">
                  <a:solidFill>
                    <a:schemeClr val="accent1"/>
                  </a:solidFill>
                  <a:latin typeface="Arial"/>
                  <a:cs typeface="Arial"/>
                </a:rPr>
                <a:t>Configuration Wizards</a:t>
              </a:r>
            </a:p>
            <a:p>
              <a:pPr algn="ctr" defTabSz="609539">
                <a:spcBef>
                  <a:spcPts val="844"/>
                </a:spcBef>
                <a:defRPr/>
              </a:pPr>
              <a:r>
                <a:rPr lang="en-US" sz="1968">
                  <a:solidFill>
                    <a:schemeClr val="bg2"/>
                  </a:solidFill>
                  <a:latin typeface="Arial"/>
                  <a:cs typeface="Arial"/>
                </a:rPr>
                <a:t>Easily select the functionality you </a:t>
              </a:r>
              <a:br>
                <a:rPr lang="en-US" sz="1968">
                  <a:solidFill>
                    <a:schemeClr val="bg2"/>
                  </a:solidFill>
                  <a:latin typeface="Arial"/>
                  <a:cs typeface="Arial"/>
                </a:rPr>
              </a:br>
              <a:r>
                <a:rPr lang="en-US" sz="1968">
                  <a:solidFill>
                    <a:schemeClr val="bg2"/>
                  </a:solidFill>
                  <a:latin typeface="Arial"/>
                  <a:cs typeface="Arial"/>
                </a:rPr>
                <a:t>need </a:t>
              </a:r>
              <a:r>
                <a:rPr lang="en-US" sz="1968" b="1">
                  <a:solidFill>
                    <a:schemeClr val="bg2"/>
                  </a:solidFill>
                  <a:latin typeface="Arial"/>
                  <a:cs typeface="Arial"/>
                </a:rPr>
                <a:t>without any coding</a:t>
              </a:r>
            </a:p>
          </p:txBody>
        </p:sp>
        <p:cxnSp>
          <p:nvCxnSpPr>
            <p:cNvPr id="14" name="Straight Connector 13"/>
            <p:cNvCxnSpPr/>
            <p:nvPr/>
          </p:nvCxnSpPr>
          <p:spPr bwMode="auto">
            <a:xfrm>
              <a:off x="7440962" y="2509416"/>
              <a:ext cx="4101465" cy="0"/>
            </a:xfrm>
            <a:prstGeom prst="line">
              <a:avLst/>
            </a:prstGeom>
            <a:noFill/>
            <a:ln w="9525" cap="flat" cmpd="sng" algn="ctr">
              <a:solidFill>
                <a:schemeClr val="tx2"/>
              </a:solidFill>
              <a:prstDash val="solid"/>
              <a:round/>
              <a:headEnd type="none" w="med" len="med"/>
              <a:tailEnd type="none" w="med" len="med"/>
            </a:ln>
            <a:effectLst/>
          </p:spPr>
        </p:cxnSp>
      </p:grpSp>
      <p:grpSp>
        <p:nvGrpSpPr>
          <p:cNvPr id="21" name="Group 20">
            <a:extLst>
              <a:ext uri="{FF2B5EF4-FFF2-40B4-BE49-F238E27FC236}">
                <a16:creationId xmlns:a16="http://schemas.microsoft.com/office/drawing/2014/main" id="{94215506-D589-5946-BB65-110044A64555}"/>
              </a:ext>
            </a:extLst>
          </p:cNvPr>
          <p:cNvGrpSpPr/>
          <p:nvPr/>
        </p:nvGrpSpPr>
        <p:grpSpPr>
          <a:xfrm>
            <a:off x="7144599" y="3538383"/>
            <a:ext cx="4720167" cy="2299387"/>
            <a:chOff x="7144599" y="3779683"/>
            <a:chExt cx="4720167" cy="2299387"/>
          </a:xfrm>
        </p:grpSpPr>
        <p:pic>
          <p:nvPicPr>
            <p:cNvPr id="11" name="Picture 10"/>
            <p:cNvPicPr>
              <a:picLocks noChangeAspect="1"/>
            </p:cNvPicPr>
            <p:nvPr/>
          </p:nvPicPr>
          <p:blipFill>
            <a:blip r:embed="rId4" cstate="screen">
              <a:duotone>
                <a:schemeClr val="bg2">
                  <a:shade val="45000"/>
                  <a:satMod val="135000"/>
                </a:schemeClr>
                <a:prstClr val="white"/>
              </a:duotone>
              <a:alphaModFix amt="15000"/>
              <a:extLst>
                <a:ext uri="{28A0092B-C50C-407E-A947-70E740481C1C}">
                  <a14:useLocalDpi xmlns:a14="http://schemas.microsoft.com/office/drawing/2010/main"/>
                </a:ext>
              </a:extLst>
            </a:blip>
            <a:stretch>
              <a:fillRect/>
            </a:stretch>
          </p:blipFill>
          <p:spPr>
            <a:xfrm>
              <a:off x="8331799" y="3779683"/>
              <a:ext cx="2296228" cy="2299387"/>
            </a:xfrm>
            <a:prstGeom prst="rect">
              <a:avLst/>
            </a:prstGeom>
          </p:spPr>
        </p:pic>
        <p:sp>
          <p:nvSpPr>
            <p:cNvPr id="13" name="Rounded Rectangle 12"/>
            <p:cNvSpPr/>
            <p:nvPr/>
          </p:nvSpPr>
          <p:spPr>
            <a:xfrm>
              <a:off x="7144599" y="3823036"/>
              <a:ext cx="4720167" cy="2080683"/>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64287" tIns="32144" rIns="64287" bIns="32144" anchor="ctr"/>
            <a:lstStyle/>
            <a:p>
              <a:pPr algn="ctr" defTabSz="609539">
                <a:spcBef>
                  <a:spcPts val="844"/>
                </a:spcBef>
                <a:defRPr/>
              </a:pPr>
              <a:r>
                <a:rPr lang="en-US" sz="3000" b="1">
                  <a:solidFill>
                    <a:schemeClr val="accent1"/>
                  </a:solidFill>
                  <a:latin typeface="Arial"/>
                  <a:cs typeface="Arial"/>
                </a:rPr>
                <a:t>Quick Replacement</a:t>
              </a:r>
            </a:p>
            <a:p>
              <a:pPr algn="ctr" defTabSz="609539">
                <a:spcBef>
                  <a:spcPts val="844"/>
                </a:spcBef>
                <a:defRPr/>
              </a:pPr>
              <a:r>
                <a:rPr lang="en-US" sz="1968">
                  <a:solidFill>
                    <a:schemeClr val="bg2"/>
                  </a:solidFill>
                  <a:latin typeface="Arial"/>
                  <a:cs typeface="Arial"/>
                </a:rPr>
                <a:t>Most ThinManager</a:t>
              </a:r>
              <a:r>
                <a:rPr lang="en-US" sz="1968" baseline="30000">
                  <a:solidFill>
                    <a:schemeClr val="bg2"/>
                  </a:solidFill>
                  <a:latin typeface="Arial"/>
                  <a:cs typeface="Arial"/>
                </a:rPr>
                <a:t>®</a:t>
              </a:r>
              <a:r>
                <a:rPr lang="en-US" sz="1968">
                  <a:solidFill>
                    <a:schemeClr val="bg2"/>
                  </a:solidFill>
                  <a:latin typeface="Arial"/>
                  <a:cs typeface="Arial"/>
                </a:rPr>
                <a:t> thin clients can be replaced by anyone in </a:t>
              </a:r>
              <a:r>
                <a:rPr lang="en-US" sz="1968" b="1">
                  <a:solidFill>
                    <a:schemeClr val="bg2"/>
                  </a:solidFill>
                  <a:latin typeface="Arial"/>
                  <a:cs typeface="Arial"/>
                </a:rPr>
                <a:t>under 2 minutes </a:t>
              </a:r>
              <a:r>
                <a:rPr lang="en-US" sz="1968">
                  <a:solidFill>
                    <a:schemeClr val="bg2"/>
                  </a:solidFill>
                  <a:latin typeface="Arial"/>
                  <a:cs typeface="Arial"/>
                </a:rPr>
                <a:t>without any loss of data</a:t>
              </a:r>
              <a:endParaRPr lang="en-US" sz="1968" b="1">
                <a:solidFill>
                  <a:schemeClr val="bg2"/>
                </a:solidFill>
                <a:latin typeface="Arial"/>
                <a:cs typeface="Arial"/>
              </a:endParaRPr>
            </a:p>
          </p:txBody>
        </p:sp>
        <p:cxnSp>
          <p:nvCxnSpPr>
            <p:cNvPr id="16" name="Straight Connector 15"/>
            <p:cNvCxnSpPr/>
            <p:nvPr/>
          </p:nvCxnSpPr>
          <p:spPr bwMode="auto">
            <a:xfrm>
              <a:off x="7440962" y="4614730"/>
              <a:ext cx="4101465" cy="0"/>
            </a:xfrm>
            <a:prstGeom prst="line">
              <a:avLst/>
            </a:prstGeom>
            <a:noFill/>
            <a:ln w="9525" cap="flat" cmpd="sng" algn="ctr">
              <a:solidFill>
                <a:schemeClr val="tx2"/>
              </a:solidFill>
              <a:prstDash val="solid"/>
              <a:round/>
              <a:headEnd type="none" w="med" len="med"/>
              <a:tailEnd type="none" w="med" len="med"/>
            </a:ln>
            <a:effectLst/>
          </p:spPr>
        </p:cxnSp>
      </p:grpSp>
      <p:sp>
        <p:nvSpPr>
          <p:cNvPr id="17" name="Content Placeholder 4"/>
          <p:cNvSpPr txBox="1">
            <a:spLocks/>
          </p:cNvSpPr>
          <p:nvPr/>
        </p:nvSpPr>
        <p:spPr>
          <a:xfrm>
            <a:off x="136265" y="1271141"/>
            <a:ext cx="1229193" cy="1083411"/>
          </a:xfrm>
          <a:prstGeom prst="rect">
            <a:avLst/>
          </a:prstGeom>
        </p:spPr>
        <p:txBody>
          <a:bodyPr vert="horz" lIns="91440" tIns="45720" rIns="91440" bIns="45720" rtlCol="0" anchor="ctr">
            <a:noAutofit/>
          </a:bodyPr>
          <a:lstStyle>
            <a:lvl1pPr marL="0" indent="0" algn="l" rtl="0" eaLnBrk="1" fontAlgn="base" hangingPunct="1">
              <a:lnSpc>
                <a:spcPct val="100000"/>
              </a:lnSpc>
              <a:spcBef>
                <a:spcPts val="0"/>
              </a:spcBef>
              <a:spcAft>
                <a:spcPts val="0"/>
              </a:spcAft>
              <a:buClr>
                <a:srgbClr val="BB2332"/>
              </a:buClr>
              <a:buFont typeface="Wingdings" charset="2"/>
              <a:buNone/>
              <a:defRPr sz="16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0"/>
              </a:spcAft>
              <a:buClr>
                <a:schemeClr val="bg1">
                  <a:lumMod val="50000"/>
                </a:schemeClr>
              </a:buClr>
              <a:buSzPct val="80000"/>
              <a:buFont typeface="Arial" charset="0"/>
              <a:buChar char="•"/>
              <a:tabLst/>
              <a:defRPr sz="12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377"/>
            <a:r>
              <a:rPr lang="en-US" sz="15000" b="1" kern="0">
                <a:solidFill>
                  <a:schemeClr val="bg1">
                    <a:lumMod val="85000"/>
                  </a:schemeClr>
                </a:solidFill>
              </a:rPr>
              <a:t>1</a:t>
            </a:r>
            <a:endParaRPr lang="en-US" sz="15000" kern="0">
              <a:solidFill>
                <a:schemeClr val="bg1">
                  <a:lumMod val="85000"/>
                </a:schemeClr>
              </a:solidFill>
            </a:endParaRPr>
          </a:p>
        </p:txBody>
      </p:sp>
      <p:sp>
        <p:nvSpPr>
          <p:cNvPr id="18" name="Content Placeholder 4"/>
          <p:cNvSpPr txBox="1">
            <a:spLocks/>
          </p:cNvSpPr>
          <p:nvPr/>
        </p:nvSpPr>
        <p:spPr>
          <a:xfrm>
            <a:off x="241196" y="2946077"/>
            <a:ext cx="1229193" cy="1083411"/>
          </a:xfrm>
          <a:prstGeom prst="rect">
            <a:avLst/>
          </a:prstGeom>
        </p:spPr>
        <p:txBody>
          <a:bodyPr vert="horz" lIns="91440" tIns="45720" rIns="91440" bIns="45720" rtlCol="0" anchor="ctr">
            <a:noAutofit/>
          </a:bodyPr>
          <a:lstStyle>
            <a:lvl1pPr marL="0" indent="0" algn="l" rtl="0" eaLnBrk="1" fontAlgn="base" hangingPunct="1">
              <a:lnSpc>
                <a:spcPct val="100000"/>
              </a:lnSpc>
              <a:spcBef>
                <a:spcPts val="0"/>
              </a:spcBef>
              <a:spcAft>
                <a:spcPts val="0"/>
              </a:spcAft>
              <a:buClr>
                <a:srgbClr val="BB2332"/>
              </a:buClr>
              <a:buFont typeface="Wingdings" charset="2"/>
              <a:buNone/>
              <a:defRPr sz="16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0"/>
              </a:spcAft>
              <a:buClr>
                <a:schemeClr val="bg1">
                  <a:lumMod val="50000"/>
                </a:schemeClr>
              </a:buClr>
              <a:buSzPct val="80000"/>
              <a:buFont typeface="Arial" charset="0"/>
              <a:buChar char="•"/>
              <a:tabLst/>
              <a:defRPr sz="12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377"/>
            <a:r>
              <a:rPr lang="en-US" sz="15000" b="1" kern="0">
                <a:solidFill>
                  <a:schemeClr val="bg1">
                    <a:lumMod val="85000"/>
                  </a:schemeClr>
                </a:solidFill>
              </a:rPr>
              <a:t>2</a:t>
            </a:r>
            <a:endParaRPr lang="en-US" sz="15000" kern="0">
              <a:solidFill>
                <a:schemeClr val="bg1">
                  <a:lumMod val="85000"/>
                </a:schemeClr>
              </a:solidFill>
            </a:endParaRPr>
          </a:p>
        </p:txBody>
      </p:sp>
      <p:sp>
        <p:nvSpPr>
          <p:cNvPr id="19" name="Content Placeholder 4"/>
          <p:cNvSpPr txBox="1">
            <a:spLocks/>
          </p:cNvSpPr>
          <p:nvPr/>
        </p:nvSpPr>
        <p:spPr>
          <a:xfrm>
            <a:off x="241196" y="4655996"/>
            <a:ext cx="1229193" cy="1083411"/>
          </a:xfrm>
          <a:prstGeom prst="rect">
            <a:avLst/>
          </a:prstGeom>
        </p:spPr>
        <p:txBody>
          <a:bodyPr vert="horz" lIns="91440" tIns="45720" rIns="91440" bIns="45720" rtlCol="0" anchor="ctr">
            <a:noAutofit/>
          </a:bodyPr>
          <a:lstStyle>
            <a:lvl1pPr marL="0" indent="0" algn="l" rtl="0" eaLnBrk="1" fontAlgn="base" hangingPunct="1">
              <a:lnSpc>
                <a:spcPct val="100000"/>
              </a:lnSpc>
              <a:spcBef>
                <a:spcPts val="0"/>
              </a:spcBef>
              <a:spcAft>
                <a:spcPts val="0"/>
              </a:spcAft>
              <a:buClr>
                <a:srgbClr val="BB2332"/>
              </a:buClr>
              <a:buFont typeface="Wingdings" charset="2"/>
              <a:buNone/>
              <a:defRPr sz="16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0"/>
              </a:spcAft>
              <a:buClr>
                <a:schemeClr val="bg1">
                  <a:lumMod val="50000"/>
                </a:schemeClr>
              </a:buClr>
              <a:buSzPct val="80000"/>
              <a:buFont typeface="Arial" charset="0"/>
              <a:buChar char="•"/>
              <a:tabLst/>
              <a:defRPr sz="12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377"/>
            <a:r>
              <a:rPr lang="en-US" sz="15000" b="1" kern="0">
                <a:solidFill>
                  <a:schemeClr val="bg1">
                    <a:lumMod val="85000"/>
                  </a:schemeClr>
                </a:solidFill>
              </a:rPr>
              <a:t>3</a:t>
            </a:r>
            <a:endParaRPr lang="en-US" sz="15000" kern="0">
              <a:solidFill>
                <a:schemeClr val="bg1">
                  <a:lumMod val="85000"/>
                </a:schemeClr>
              </a:solidFill>
            </a:endParaRPr>
          </a:p>
        </p:txBody>
      </p:sp>
    </p:spTree>
    <p:extLst>
      <p:ext uri="{BB962C8B-B14F-4D97-AF65-F5344CB8AC3E}">
        <p14:creationId xmlns:p14="http://schemas.microsoft.com/office/powerpoint/2010/main" val="1089824468"/>
      </p:ext>
    </p:extLst>
  </p:cSld>
  <p:clrMapOvr>
    <a:masterClrMapping/>
  </p:clrMapOvr>
  <mc:AlternateContent xmlns:mc="http://schemas.openxmlformats.org/markup-compatibility/2006" xmlns:p14="http://schemas.microsoft.com/office/powerpoint/2010/main">
    <mc:Choice Requires="p14">
      <p:transition spd="med" p14:dur="700" advTm="72789">
        <p:fade/>
      </p:transition>
    </mc:Choice>
    <mc:Fallback xmlns="">
      <p:transition spd="med" advTm="7278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B8221-C8E7-A04C-84F7-81A626E35019}"/>
              </a:ext>
            </a:extLst>
          </p:cNvPr>
          <p:cNvSpPr>
            <a:spLocks noGrp="1"/>
          </p:cNvSpPr>
          <p:nvPr>
            <p:ph type="title"/>
          </p:nvPr>
        </p:nvSpPr>
        <p:spPr/>
        <p:txBody>
          <a:bodyPr/>
          <a:lstStyle/>
          <a:p>
            <a:r>
              <a:rPr lang="en-US"/>
              <a:t>ThinManager Demonstration</a:t>
            </a:r>
          </a:p>
        </p:txBody>
      </p:sp>
      <p:sp>
        <p:nvSpPr>
          <p:cNvPr id="4" name="Text Placeholder 3">
            <a:extLst>
              <a:ext uri="{FF2B5EF4-FFF2-40B4-BE49-F238E27FC236}">
                <a16:creationId xmlns:a16="http://schemas.microsoft.com/office/drawing/2014/main" id="{4EC67BB6-0442-7047-A526-8004984AD97D}"/>
              </a:ext>
            </a:extLst>
          </p:cNvPr>
          <p:cNvSpPr>
            <a:spLocks noGrp="1"/>
          </p:cNvSpPr>
          <p:nvPr>
            <p:ph type="body" sz="quarter" idx="11"/>
          </p:nvPr>
        </p:nvSpPr>
        <p:spPr/>
        <p:txBody>
          <a:bodyPr/>
          <a:lstStyle/>
          <a:p>
            <a:r>
              <a:rPr lang="en-US" dirty="0"/>
              <a:t>Display Server Creation 		Tiling and MultiSession </a:t>
            </a:r>
          </a:p>
          <a:p>
            <a:r>
              <a:rPr lang="en-US" dirty="0"/>
              <a:t>Display Client Creation		MultiMonitor Support</a:t>
            </a:r>
          </a:p>
          <a:p>
            <a:r>
              <a:rPr lang="en-US" dirty="0"/>
              <a:t>Device Delivered Content 		User Delivered Content</a:t>
            </a:r>
          </a:p>
          <a:p>
            <a:r>
              <a:rPr lang="en-US" dirty="0"/>
              <a:t>Terminal Replacement  		Location Delivered Content</a:t>
            </a:r>
          </a:p>
          <a:p>
            <a:endParaRPr lang="en-US" dirty="0"/>
          </a:p>
        </p:txBody>
      </p:sp>
      <p:pic>
        <p:nvPicPr>
          <p:cNvPr id="12" name="Picture Placeholder 14">
            <a:extLst>
              <a:ext uri="{FF2B5EF4-FFF2-40B4-BE49-F238E27FC236}">
                <a16:creationId xmlns:a16="http://schemas.microsoft.com/office/drawing/2014/main" id="{23F29E9B-D50E-4C8E-B7AD-79C3E545E527}"/>
              </a:ext>
            </a:extLst>
          </p:cNvPr>
          <p:cNvPicPr>
            <a:picLocks noGrp="1" noChangeAspect="1"/>
          </p:cNvPicPr>
          <p:nvPr>
            <p:ph type="pic" sz="quarter" idx="10"/>
          </p:nvPr>
        </p:nvPicPr>
        <p:blipFill rotWithShape="1">
          <a:blip r:embed="rId2"/>
          <a:srcRect l="659" t="20808" r="659" b="34755"/>
          <a:stretch/>
        </p:blipFill>
        <p:spPr>
          <a:xfrm>
            <a:off x="0" y="0"/>
            <a:ext cx="12191999" cy="3429000"/>
          </a:xfrm>
        </p:spPr>
      </p:pic>
    </p:spTree>
    <p:extLst>
      <p:ext uri="{BB962C8B-B14F-4D97-AF65-F5344CB8AC3E}">
        <p14:creationId xmlns:p14="http://schemas.microsoft.com/office/powerpoint/2010/main" val="40236233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8082DD-54D4-1040-BEE6-A0CFE15EC47F}"/>
              </a:ext>
            </a:extLst>
          </p:cNvPr>
          <p:cNvGrpSpPr/>
          <p:nvPr/>
        </p:nvGrpSpPr>
        <p:grpSpPr>
          <a:xfrm>
            <a:off x="-654048" y="915606"/>
            <a:ext cx="11833887" cy="964401"/>
            <a:chOff x="-654048" y="915606"/>
            <a:chExt cx="11833887" cy="964401"/>
          </a:xfrm>
        </p:grpSpPr>
        <p:sp>
          <p:nvSpPr>
            <p:cNvPr id="47" name="Rectangle 46">
              <a:extLst>
                <a:ext uri="{FF2B5EF4-FFF2-40B4-BE49-F238E27FC236}">
                  <a16:creationId xmlns:a16="http://schemas.microsoft.com/office/drawing/2014/main" id="{5E19C66C-85DA-4443-B27B-C804A75E6A63}"/>
                </a:ext>
              </a:extLst>
            </p:cNvPr>
            <p:cNvSpPr/>
            <p:nvPr/>
          </p:nvSpPr>
          <p:spPr bwMode="auto">
            <a:xfrm flipH="1">
              <a:off x="3757743" y="915606"/>
              <a:ext cx="7422096" cy="959188"/>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sp>
          <p:nvSpPr>
            <p:cNvPr id="45" name="Rectangle 44">
              <a:extLst>
                <a:ext uri="{FF2B5EF4-FFF2-40B4-BE49-F238E27FC236}">
                  <a16:creationId xmlns:a16="http://schemas.microsoft.com/office/drawing/2014/main" id="{9878EDE5-1DBF-3E4A-9FDE-92740479A2D6}"/>
                </a:ext>
              </a:extLst>
            </p:cNvPr>
            <p:cNvSpPr/>
            <p:nvPr/>
          </p:nvSpPr>
          <p:spPr bwMode="auto">
            <a:xfrm>
              <a:off x="-654048" y="920819"/>
              <a:ext cx="4411791" cy="959188"/>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GENERAL</a:t>
              </a:r>
            </a:p>
          </p:txBody>
        </p:sp>
      </p:grpSp>
      <p:sp>
        <p:nvSpPr>
          <p:cNvPr id="2" name="Title 1"/>
          <p:cNvSpPr>
            <a:spLocks noGrp="1"/>
          </p:cNvSpPr>
          <p:nvPr>
            <p:ph type="title"/>
          </p:nvPr>
        </p:nvSpPr>
        <p:spPr/>
        <p:txBody>
          <a:bodyPr>
            <a:normAutofit/>
          </a:bodyPr>
          <a:lstStyle/>
          <a:p>
            <a:r>
              <a:rPr lang="en-US" sz="3200" dirty="0"/>
              <a:t>ThinManager 11.x Release Summary</a:t>
            </a:r>
          </a:p>
        </p:txBody>
      </p:sp>
      <p:grpSp>
        <p:nvGrpSpPr>
          <p:cNvPr id="5" name="Group 4">
            <a:extLst>
              <a:ext uri="{FF2B5EF4-FFF2-40B4-BE49-F238E27FC236}">
                <a16:creationId xmlns:a16="http://schemas.microsoft.com/office/drawing/2014/main" id="{3BE3FE5D-2AE2-E44A-AB37-E931BB357BB6}"/>
              </a:ext>
            </a:extLst>
          </p:cNvPr>
          <p:cNvGrpSpPr/>
          <p:nvPr/>
        </p:nvGrpSpPr>
        <p:grpSpPr>
          <a:xfrm>
            <a:off x="-654048" y="2915363"/>
            <a:ext cx="12846048" cy="739415"/>
            <a:chOff x="-654048" y="2915363"/>
            <a:chExt cx="12846048" cy="739415"/>
          </a:xfrm>
        </p:grpSpPr>
        <p:sp>
          <p:nvSpPr>
            <p:cNvPr id="67" name="Rectangle 66"/>
            <p:cNvSpPr/>
            <p:nvPr/>
          </p:nvSpPr>
          <p:spPr bwMode="auto">
            <a:xfrm>
              <a:off x="-654048" y="2915363"/>
              <a:ext cx="4411791" cy="732857"/>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VISUALIZATION</a:t>
              </a:r>
            </a:p>
          </p:txBody>
        </p:sp>
        <p:sp>
          <p:nvSpPr>
            <p:cNvPr id="69" name="Rectangle 68"/>
            <p:cNvSpPr/>
            <p:nvPr/>
          </p:nvSpPr>
          <p:spPr bwMode="auto">
            <a:xfrm flipH="1">
              <a:off x="3757743" y="2936677"/>
              <a:ext cx="7422096" cy="718101"/>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pic>
          <p:nvPicPr>
            <p:cNvPr id="133" name="Picture 132" descr="Analyze_LineChart_redGray.png"/>
            <p:cNvPicPr>
              <a:picLocks noChangeAspect="1"/>
            </p:cNvPicPr>
            <p:nvPr/>
          </p:nvPicPr>
          <p:blipFill rotWithShape="1">
            <a:blip r:embed="rId3">
              <a:extLst>
                <a:ext uri="{28A0092B-C50C-407E-A947-70E740481C1C}">
                  <a14:useLocalDpi xmlns:a14="http://schemas.microsoft.com/office/drawing/2010/main" val="0"/>
                </a:ext>
              </a:extLst>
            </a:blip>
            <a:srcRect l="49586" b="26375"/>
            <a:stretch/>
          </p:blipFill>
          <p:spPr>
            <a:xfrm>
              <a:off x="3990409" y="3097005"/>
              <a:ext cx="562299" cy="356193"/>
            </a:xfrm>
            <a:prstGeom prst="rect">
              <a:avLst/>
            </a:prstGeom>
          </p:spPr>
        </p:pic>
        <p:sp>
          <p:nvSpPr>
            <p:cNvPr id="39" name="TextBox 38"/>
            <p:cNvSpPr txBox="1"/>
            <p:nvPr/>
          </p:nvSpPr>
          <p:spPr>
            <a:xfrm>
              <a:off x="4609725" y="2974045"/>
              <a:ext cx="7582275" cy="632319"/>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More flexible touchscreen navigation</a:t>
              </a:r>
            </a:p>
            <a:p>
              <a:pPr marL="285737" indent="-285737">
                <a:buFont typeface="Arial" charset="0"/>
                <a:buChar char="•"/>
              </a:pPr>
              <a:r>
                <a:rPr lang="en-US" sz="1400" dirty="0">
                  <a:solidFill>
                    <a:schemeClr val="bg2"/>
                  </a:solidFill>
                </a:rPr>
                <a:t>Freeform </a:t>
              </a:r>
              <a:r>
                <a:rPr lang="en-US" sz="1400" dirty="0" err="1">
                  <a:solidFill>
                    <a:schemeClr val="bg2"/>
                  </a:solidFill>
                </a:rPr>
                <a:t>MutliMonitor</a:t>
              </a:r>
              <a:endParaRPr lang="en-US" sz="1400" dirty="0">
                <a:solidFill>
                  <a:schemeClr val="bg2"/>
                </a:solidFill>
              </a:endParaRPr>
            </a:p>
            <a:p>
              <a:pPr marL="285737" indent="-285737">
                <a:buFont typeface="Arial" charset="0"/>
                <a:buChar char="•"/>
              </a:pPr>
              <a:r>
                <a:rPr lang="en-US" sz="1400" dirty="0">
                  <a:solidFill>
                    <a:schemeClr val="bg2"/>
                  </a:solidFill>
                </a:rPr>
                <a:t>DDC Support for Brightness Control</a:t>
              </a:r>
            </a:p>
          </p:txBody>
        </p:sp>
      </p:grpSp>
      <p:grpSp>
        <p:nvGrpSpPr>
          <p:cNvPr id="4" name="Group 3">
            <a:extLst>
              <a:ext uri="{FF2B5EF4-FFF2-40B4-BE49-F238E27FC236}">
                <a16:creationId xmlns:a16="http://schemas.microsoft.com/office/drawing/2014/main" id="{4F00318A-000D-AD42-A662-1B852CF465B9}"/>
              </a:ext>
            </a:extLst>
          </p:cNvPr>
          <p:cNvGrpSpPr/>
          <p:nvPr/>
        </p:nvGrpSpPr>
        <p:grpSpPr>
          <a:xfrm>
            <a:off x="-642484" y="3695409"/>
            <a:ext cx="12834484" cy="888919"/>
            <a:chOff x="-642484" y="3695409"/>
            <a:chExt cx="12834484" cy="888919"/>
          </a:xfrm>
        </p:grpSpPr>
        <p:sp>
          <p:nvSpPr>
            <p:cNvPr id="72" name="Rectangle 71"/>
            <p:cNvSpPr/>
            <p:nvPr/>
          </p:nvSpPr>
          <p:spPr bwMode="auto">
            <a:xfrm>
              <a:off x="-642484" y="3695409"/>
              <a:ext cx="4411791" cy="883667"/>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SECURITY</a:t>
              </a:r>
            </a:p>
          </p:txBody>
        </p:sp>
        <p:sp>
          <p:nvSpPr>
            <p:cNvPr id="75" name="Rectangle 74"/>
            <p:cNvSpPr/>
            <p:nvPr/>
          </p:nvSpPr>
          <p:spPr bwMode="auto">
            <a:xfrm flipH="1">
              <a:off x="3769307" y="3700661"/>
              <a:ext cx="7422096" cy="883667"/>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766" y="3842743"/>
              <a:ext cx="421588" cy="549803"/>
            </a:xfrm>
            <a:prstGeom prst="rect">
              <a:avLst/>
            </a:prstGeom>
          </p:spPr>
        </p:pic>
        <p:sp>
          <p:nvSpPr>
            <p:cNvPr id="40" name="TextBox 39"/>
            <p:cNvSpPr txBox="1"/>
            <p:nvPr/>
          </p:nvSpPr>
          <p:spPr>
            <a:xfrm>
              <a:off x="4609725" y="3810587"/>
              <a:ext cx="7582275" cy="690667"/>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USB badge reader module</a:t>
              </a:r>
            </a:p>
            <a:p>
              <a:pPr marL="285737" indent="-285737">
                <a:buFont typeface="Arial" charset="0"/>
                <a:buChar char="•"/>
              </a:pPr>
              <a:r>
                <a:rPr lang="en-US" sz="1400" dirty="0">
                  <a:solidFill>
                    <a:schemeClr val="bg2"/>
                  </a:solidFill>
                </a:rPr>
                <a:t>Additional Fingerprint Reader Support</a:t>
              </a:r>
            </a:p>
            <a:p>
              <a:pPr marL="285737" indent="-285737">
                <a:buFont typeface="Arial" charset="0"/>
                <a:buChar char="•"/>
              </a:pPr>
              <a:r>
                <a:rPr lang="en-US" sz="1400" dirty="0" err="1">
                  <a:solidFill>
                    <a:schemeClr val="bg2"/>
                  </a:solidFill>
                </a:rPr>
                <a:t>nymi</a:t>
              </a:r>
              <a:r>
                <a:rPr lang="en-US" sz="1400" dirty="0">
                  <a:solidFill>
                    <a:schemeClr val="bg2"/>
                  </a:solidFill>
                </a:rPr>
                <a:t> band Authentication Support Phase 1</a:t>
              </a:r>
            </a:p>
            <a:p>
              <a:pPr marL="285737" indent="-285737">
                <a:buFont typeface="Arial" charset="0"/>
                <a:buChar char="•"/>
              </a:pPr>
              <a:r>
                <a:rPr lang="en-US" sz="1400" dirty="0">
                  <a:solidFill>
                    <a:schemeClr val="bg2"/>
                  </a:solidFill>
                </a:rPr>
                <a:t>PIN Obscurity/Complexity</a:t>
              </a:r>
            </a:p>
          </p:txBody>
        </p:sp>
      </p:grpSp>
      <p:grpSp>
        <p:nvGrpSpPr>
          <p:cNvPr id="3" name="Group 2">
            <a:extLst>
              <a:ext uri="{FF2B5EF4-FFF2-40B4-BE49-F238E27FC236}">
                <a16:creationId xmlns:a16="http://schemas.microsoft.com/office/drawing/2014/main" id="{48473019-81E3-1942-999E-C9901F38EBB2}"/>
              </a:ext>
            </a:extLst>
          </p:cNvPr>
          <p:cNvGrpSpPr/>
          <p:nvPr/>
        </p:nvGrpSpPr>
        <p:grpSpPr>
          <a:xfrm>
            <a:off x="-642484" y="4633279"/>
            <a:ext cx="12834484" cy="755530"/>
            <a:chOff x="-642484" y="4633279"/>
            <a:chExt cx="12834484" cy="612132"/>
          </a:xfrm>
        </p:grpSpPr>
        <p:sp>
          <p:nvSpPr>
            <p:cNvPr id="109" name="Rectangle 108"/>
            <p:cNvSpPr/>
            <p:nvPr/>
          </p:nvSpPr>
          <p:spPr bwMode="auto">
            <a:xfrm>
              <a:off x="-642484" y="4636986"/>
              <a:ext cx="4411791" cy="608425"/>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MOBILITY</a:t>
              </a:r>
            </a:p>
          </p:txBody>
        </p:sp>
        <p:sp>
          <p:nvSpPr>
            <p:cNvPr id="110" name="Rectangle 109"/>
            <p:cNvSpPr/>
            <p:nvPr/>
          </p:nvSpPr>
          <p:spPr bwMode="auto">
            <a:xfrm flipH="1">
              <a:off x="3769307" y="4633279"/>
              <a:ext cx="7422096" cy="608241"/>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4018" y="4709859"/>
              <a:ext cx="255084" cy="460443"/>
            </a:xfrm>
            <a:prstGeom prst="rect">
              <a:avLst/>
            </a:prstGeom>
          </p:spPr>
        </p:pic>
        <p:sp>
          <p:nvSpPr>
            <p:cNvPr id="41" name="TextBox 40"/>
            <p:cNvSpPr txBox="1"/>
            <p:nvPr/>
          </p:nvSpPr>
          <p:spPr>
            <a:xfrm>
              <a:off x="4609725" y="4681936"/>
              <a:ext cx="7582275" cy="513872"/>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Tiling, Virtual Screens, </a:t>
              </a:r>
            </a:p>
            <a:p>
              <a:pPr marL="285737" indent="-285737">
                <a:buFont typeface="Arial" charset="0"/>
                <a:buChar char="•"/>
              </a:pPr>
              <a:r>
                <a:rPr lang="en-US" sz="1400" dirty="0">
                  <a:solidFill>
                    <a:srgbClr val="404040"/>
                  </a:solidFill>
                </a:rPr>
                <a:t>IP Camera for aTMC, iTMC</a:t>
              </a:r>
            </a:p>
            <a:p>
              <a:pPr marL="285737" indent="-285737">
                <a:buFont typeface="Arial" charset="0"/>
                <a:buChar char="•"/>
              </a:pPr>
              <a:r>
                <a:rPr lang="en-US" sz="1400" dirty="0">
                  <a:solidFill>
                    <a:srgbClr val="404040"/>
                  </a:solidFill>
                </a:rPr>
                <a:t>Configurable prefix/suffix for barcode scanning </a:t>
              </a:r>
            </a:p>
          </p:txBody>
        </p:sp>
      </p:grpSp>
      <p:grpSp>
        <p:nvGrpSpPr>
          <p:cNvPr id="8" name="Group 7">
            <a:extLst>
              <a:ext uri="{FF2B5EF4-FFF2-40B4-BE49-F238E27FC236}">
                <a16:creationId xmlns:a16="http://schemas.microsoft.com/office/drawing/2014/main" id="{D8F447FF-DBDA-7B4B-8F6C-508D8AC05AB6}"/>
              </a:ext>
            </a:extLst>
          </p:cNvPr>
          <p:cNvGrpSpPr/>
          <p:nvPr/>
        </p:nvGrpSpPr>
        <p:grpSpPr>
          <a:xfrm>
            <a:off x="-642484" y="5439711"/>
            <a:ext cx="12834484" cy="575195"/>
            <a:chOff x="-642484" y="5288709"/>
            <a:chExt cx="12834484" cy="736840"/>
          </a:xfrm>
        </p:grpSpPr>
        <p:grpSp>
          <p:nvGrpSpPr>
            <p:cNvPr id="42" name="Group 41"/>
            <p:cNvGrpSpPr/>
            <p:nvPr/>
          </p:nvGrpSpPr>
          <p:grpSpPr>
            <a:xfrm>
              <a:off x="-642484" y="5288709"/>
              <a:ext cx="11833887" cy="736840"/>
              <a:chOff x="7298985" y="3081866"/>
              <a:chExt cx="13208440" cy="1566334"/>
            </a:xfrm>
          </p:grpSpPr>
          <p:sp>
            <p:nvSpPr>
              <p:cNvPr id="43" name="Rectangle 42"/>
              <p:cNvSpPr/>
              <p:nvPr/>
            </p:nvSpPr>
            <p:spPr bwMode="auto">
              <a:xfrm>
                <a:off x="7298985" y="3090333"/>
                <a:ext cx="4924238" cy="1557867"/>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MISC.</a:t>
                </a:r>
              </a:p>
            </p:txBody>
          </p:sp>
          <p:sp>
            <p:nvSpPr>
              <p:cNvPr id="44" name="Rectangle 43"/>
              <p:cNvSpPr/>
              <p:nvPr/>
            </p:nvSpPr>
            <p:spPr bwMode="auto">
              <a:xfrm flipH="1">
                <a:off x="12223223" y="3081866"/>
                <a:ext cx="8284202" cy="1557867"/>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404040"/>
                  </a:solidFill>
                  <a:latin typeface="Arial" charset="0"/>
                </a:endParaRPr>
              </a:p>
            </p:txBody>
          </p:sp>
        </p:grpSp>
        <p:sp>
          <p:nvSpPr>
            <p:cNvPr id="46" name="TextBox 45"/>
            <p:cNvSpPr txBox="1"/>
            <p:nvPr/>
          </p:nvSpPr>
          <p:spPr>
            <a:xfrm>
              <a:off x="4609725" y="5327834"/>
              <a:ext cx="7582275" cy="632319"/>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TermMon .NET Component</a:t>
              </a:r>
            </a:p>
            <a:p>
              <a:pPr marL="285737" indent="-285737">
                <a:buFont typeface="Arial" charset="0"/>
                <a:buChar char="•"/>
              </a:pPr>
              <a:r>
                <a:rPr lang="en-US" sz="1400" dirty="0">
                  <a:solidFill>
                    <a:srgbClr val="404040"/>
                  </a:solidFill>
                </a:rPr>
                <a:t>Configurable Heartbeat for ActiveX Control</a:t>
              </a:r>
            </a:p>
          </p:txBody>
        </p:sp>
      </p:grpSp>
      <p:sp>
        <p:nvSpPr>
          <p:cNvPr id="27" name="TextBox 26"/>
          <p:cNvSpPr txBox="1"/>
          <p:nvPr/>
        </p:nvSpPr>
        <p:spPr>
          <a:xfrm>
            <a:off x="9748212" y="2270686"/>
            <a:ext cx="1399187" cy="310160"/>
          </a:xfrm>
          <a:prstGeom prst="rect">
            <a:avLst/>
          </a:prstGeom>
          <a:noFill/>
          <a:ln w="25400">
            <a:solidFill>
              <a:schemeClr val="accent1"/>
            </a:solidFill>
          </a:ln>
        </p:spPr>
        <p:txBody>
          <a:bodyPr wrap="none" lIns="0" tIns="0" rIns="0" bIns="0" rtlCol="0" anchor="ctr">
            <a:noAutofit/>
          </a:bodyPr>
          <a:lstStyle/>
          <a:p>
            <a:pPr algn="ctr"/>
            <a:r>
              <a:rPr lang="en-US" sz="1600">
                <a:solidFill>
                  <a:schemeClr val="tx2"/>
                </a:solidFill>
                <a:latin typeface="Arial Narrow"/>
                <a:cs typeface="Arial Narrow"/>
              </a:rPr>
              <a:t>Requires FTV11</a:t>
            </a:r>
          </a:p>
        </p:txBody>
      </p:sp>
      <p:cxnSp>
        <p:nvCxnSpPr>
          <p:cNvPr id="28" name="Straight Arrow Connector 27"/>
          <p:cNvCxnSpPr>
            <a:cxnSpLocks/>
            <a:stCxn id="27" idx="1"/>
          </p:cNvCxnSpPr>
          <p:nvPr/>
        </p:nvCxnSpPr>
        <p:spPr bwMode="auto">
          <a:xfrm flipH="1">
            <a:off x="8401052" y="2425767"/>
            <a:ext cx="1347160" cy="285"/>
          </a:xfrm>
          <a:prstGeom prst="straightConnector1">
            <a:avLst/>
          </a:prstGeom>
          <a:noFill/>
          <a:ln w="9525" cap="flat" cmpd="sng" algn="ctr">
            <a:solidFill>
              <a:schemeClr val="tx2"/>
            </a:solidFill>
            <a:prstDash val="solid"/>
            <a:round/>
            <a:headEnd type="none" w="med" len="med"/>
            <a:tailEnd type="triangle"/>
          </a:ln>
          <a:effectLst/>
        </p:spPr>
      </p:cxnSp>
      <p:sp>
        <p:nvSpPr>
          <p:cNvPr id="37" name="TextBox 36">
            <a:extLst>
              <a:ext uri="{FF2B5EF4-FFF2-40B4-BE49-F238E27FC236}">
                <a16:creationId xmlns:a16="http://schemas.microsoft.com/office/drawing/2014/main" id="{543DA58A-DF6B-AA47-A0D1-2D33DB1B1064}"/>
              </a:ext>
            </a:extLst>
          </p:cNvPr>
          <p:cNvSpPr txBox="1"/>
          <p:nvPr/>
        </p:nvSpPr>
        <p:spPr>
          <a:xfrm>
            <a:off x="4609725" y="947473"/>
            <a:ext cx="7582275" cy="861339"/>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Localization – Phase 1</a:t>
            </a:r>
          </a:p>
          <a:p>
            <a:pPr marL="285737" indent="-285737">
              <a:buFont typeface="Arial" charset="0"/>
              <a:buChar char="•"/>
            </a:pPr>
            <a:r>
              <a:rPr lang="en-US" sz="1400" dirty="0">
                <a:solidFill>
                  <a:schemeClr val="bg2"/>
                </a:solidFill>
              </a:rPr>
              <a:t>UEFI support</a:t>
            </a:r>
          </a:p>
          <a:p>
            <a:pPr marL="285737" indent="-285737">
              <a:buFont typeface="Arial" charset="0"/>
              <a:buChar char="•"/>
            </a:pPr>
            <a:r>
              <a:rPr lang="en-US" sz="1400" dirty="0">
                <a:solidFill>
                  <a:schemeClr val="bg2"/>
                </a:solidFill>
              </a:rPr>
              <a:t>Display Client Groups </a:t>
            </a:r>
          </a:p>
        </p:txBody>
      </p:sp>
      <p:sp>
        <p:nvSpPr>
          <p:cNvPr id="50" name="Rectangle 49">
            <a:extLst>
              <a:ext uri="{FF2B5EF4-FFF2-40B4-BE49-F238E27FC236}">
                <a16:creationId xmlns:a16="http://schemas.microsoft.com/office/drawing/2014/main" id="{9CF77BC2-E242-0E41-81D2-705D6E1A01EC}"/>
              </a:ext>
            </a:extLst>
          </p:cNvPr>
          <p:cNvSpPr/>
          <p:nvPr/>
        </p:nvSpPr>
        <p:spPr bwMode="auto">
          <a:xfrm flipH="1">
            <a:off x="3769306" y="1942236"/>
            <a:ext cx="7422096" cy="1018638"/>
          </a:xfrm>
          <a:prstGeom prst="rect">
            <a:avLst/>
          </a:prstGeom>
          <a:no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grpSp>
        <p:nvGrpSpPr>
          <p:cNvPr id="7" name="Group 6">
            <a:extLst>
              <a:ext uri="{FF2B5EF4-FFF2-40B4-BE49-F238E27FC236}">
                <a16:creationId xmlns:a16="http://schemas.microsoft.com/office/drawing/2014/main" id="{7078314C-09A8-7D44-9DFE-685FD3B21F72}"/>
              </a:ext>
            </a:extLst>
          </p:cNvPr>
          <p:cNvGrpSpPr/>
          <p:nvPr/>
        </p:nvGrpSpPr>
        <p:grpSpPr>
          <a:xfrm>
            <a:off x="-654048" y="1931606"/>
            <a:ext cx="11833887" cy="964401"/>
            <a:chOff x="-654048" y="1931606"/>
            <a:chExt cx="11833887" cy="964401"/>
          </a:xfrm>
        </p:grpSpPr>
        <p:grpSp>
          <p:nvGrpSpPr>
            <p:cNvPr id="58" name="Group 57">
              <a:extLst>
                <a:ext uri="{FF2B5EF4-FFF2-40B4-BE49-F238E27FC236}">
                  <a16:creationId xmlns:a16="http://schemas.microsoft.com/office/drawing/2014/main" id="{CD4B3402-01D9-4848-9E37-13D7194D8910}"/>
                </a:ext>
              </a:extLst>
            </p:cNvPr>
            <p:cNvGrpSpPr/>
            <p:nvPr/>
          </p:nvGrpSpPr>
          <p:grpSpPr>
            <a:xfrm>
              <a:off x="-654048" y="1931606"/>
              <a:ext cx="11833887" cy="964401"/>
              <a:chOff x="-654048" y="915606"/>
              <a:chExt cx="11833887" cy="964401"/>
            </a:xfrm>
          </p:grpSpPr>
          <p:sp>
            <p:nvSpPr>
              <p:cNvPr id="62" name="Rectangle 61">
                <a:extLst>
                  <a:ext uri="{FF2B5EF4-FFF2-40B4-BE49-F238E27FC236}">
                    <a16:creationId xmlns:a16="http://schemas.microsoft.com/office/drawing/2014/main" id="{0D0EBA6C-3822-E146-86B1-69263F491A68}"/>
                  </a:ext>
                </a:extLst>
              </p:cNvPr>
              <p:cNvSpPr/>
              <p:nvPr/>
            </p:nvSpPr>
            <p:spPr bwMode="auto">
              <a:xfrm flipH="1">
                <a:off x="3757743" y="915606"/>
                <a:ext cx="7422096" cy="959188"/>
              </a:xfrm>
              <a:prstGeom prst="rect">
                <a:avLst/>
              </a:prstGeom>
              <a:gradFill flip="none" rotWithShape="1">
                <a:gsLst>
                  <a:gs pos="35000">
                    <a:schemeClr val="bg1">
                      <a:alpha val="0"/>
                    </a:schemeClr>
                  </a:gs>
                  <a:gs pos="100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t" anchorCtr="0">
                <a:prstTxWarp prst="textNoShape">
                  <a:avLst/>
                </a:prstTxWarp>
              </a:bodyPr>
              <a:lstStyle/>
              <a:p>
                <a:pPr algn="ctr" defTabSz="2438726" eaLnBrk="0" fontAlgn="base" hangingPunct="0">
                  <a:spcBef>
                    <a:spcPct val="0"/>
                  </a:spcBef>
                  <a:spcAft>
                    <a:spcPct val="0"/>
                  </a:spcAft>
                </a:pPr>
                <a:endParaRPr lang="en-US" sz="3200">
                  <a:solidFill>
                    <a:srgbClr val="000000"/>
                  </a:solidFill>
                  <a:latin typeface="Arial" charset="0"/>
                </a:endParaRPr>
              </a:p>
            </p:txBody>
          </p:sp>
          <p:sp>
            <p:nvSpPr>
              <p:cNvPr id="63" name="Rectangle 62">
                <a:extLst>
                  <a:ext uri="{FF2B5EF4-FFF2-40B4-BE49-F238E27FC236}">
                    <a16:creationId xmlns:a16="http://schemas.microsoft.com/office/drawing/2014/main" id="{5F73C0D0-A29A-FF43-89EA-070B3D4A8EA7}"/>
                  </a:ext>
                </a:extLst>
              </p:cNvPr>
              <p:cNvSpPr/>
              <p:nvPr/>
            </p:nvSpPr>
            <p:spPr bwMode="auto">
              <a:xfrm>
                <a:off x="-654048" y="920819"/>
                <a:ext cx="4411791" cy="959188"/>
              </a:xfrm>
              <a:prstGeom prst="rect">
                <a:avLst/>
              </a:prstGeom>
              <a:gradFill flip="none" rotWithShape="1">
                <a:gsLst>
                  <a:gs pos="19000">
                    <a:schemeClr val="bg1">
                      <a:alpha val="0"/>
                    </a:schemeClr>
                  </a:gs>
                  <a:gs pos="43000">
                    <a:schemeClr val="bg1"/>
                  </a:gs>
                  <a:gs pos="100000">
                    <a:schemeClr val="bg1">
                      <a:lumMod val="75000"/>
                    </a:schemeClr>
                  </a:gs>
                  <a:gs pos="76000">
                    <a:schemeClr val="bg1"/>
                  </a:gs>
                </a:gsLst>
                <a:lin ang="0" scaled="1"/>
                <a:tileRect/>
              </a:gradFill>
              <a:ln>
                <a:noFill/>
                <a:headEnd/>
                <a:tailEnd/>
              </a:ln>
              <a:effectLst>
                <a:outerShdw blurRad="552450" dir="16200000" algn="tl" rotWithShape="0">
                  <a:srgbClr val="000000">
                    <a:alpha val="18000"/>
                  </a:srgb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325201" tIns="162601" rIns="325201" bIns="162601" rtlCol="0" anchor="ctr" anchorCtr="0">
                <a:prstTxWarp prst="textNoShape">
                  <a:avLst/>
                </a:prstTxWarp>
              </a:bodyPr>
              <a:lstStyle/>
              <a:p>
                <a:pPr algn="r">
                  <a:lnSpc>
                    <a:spcPts val="2933"/>
                  </a:lnSpc>
                </a:pPr>
                <a:r>
                  <a:rPr lang="en-US" sz="2000" b="1" spc="133" dirty="0">
                    <a:solidFill>
                      <a:srgbClr val="C41230"/>
                    </a:solidFill>
                    <a:cs typeface="Arial Narrow"/>
                  </a:rPr>
                  <a:t>PRODUCTIVITY</a:t>
                </a:r>
              </a:p>
            </p:txBody>
          </p:sp>
        </p:grpSp>
        <p:pic>
          <p:nvPicPr>
            <p:cNvPr id="73" name="Picture 72"/>
            <p:cNvPicPr>
              <a:picLocks noChangeAspect="1"/>
            </p:cNvPicPr>
            <p:nvPr/>
          </p:nvPicPr>
          <p:blipFill rotWithShape="1">
            <a:blip r:embed="rId6">
              <a:extLst>
                <a:ext uri="{28A0092B-C50C-407E-A947-70E740481C1C}">
                  <a14:useLocalDpi xmlns:a14="http://schemas.microsoft.com/office/drawing/2010/main" val="0"/>
                </a:ext>
              </a:extLst>
            </a:blip>
            <a:srcRect l="19511" t="22913" r="21555" b="22820"/>
            <a:stretch/>
          </p:blipFill>
          <p:spPr>
            <a:xfrm>
              <a:off x="4074533" y="2156444"/>
              <a:ext cx="394055" cy="362851"/>
            </a:xfrm>
            <a:prstGeom prst="rect">
              <a:avLst/>
            </a:prstGeom>
          </p:spPr>
        </p:pic>
        <p:sp>
          <p:nvSpPr>
            <p:cNvPr id="34" name="TextBox 33"/>
            <p:cNvSpPr txBox="1"/>
            <p:nvPr/>
          </p:nvSpPr>
          <p:spPr>
            <a:xfrm>
              <a:off x="4609726" y="1983920"/>
              <a:ext cx="4270654" cy="861339"/>
            </a:xfrm>
            <a:prstGeom prst="rect">
              <a:avLst/>
            </a:prstGeom>
            <a:noFill/>
          </p:spPr>
          <p:txBody>
            <a:bodyPr wrap="square" lIns="121909" tIns="60956" rIns="121909" bIns="60956" rtlCol="0" anchor="ctr" anchorCtr="0">
              <a:noAutofit/>
            </a:bodyPr>
            <a:lstStyle/>
            <a:p>
              <a:pPr marL="285737" indent="-285737">
                <a:buFont typeface="Arial" charset="0"/>
                <a:buChar char="•"/>
              </a:pPr>
              <a:r>
                <a:rPr lang="en-US" sz="1400" dirty="0">
                  <a:solidFill>
                    <a:schemeClr val="bg2"/>
                  </a:solidFill>
                </a:rPr>
                <a:t>FactoryTalk Activation and Common Installer</a:t>
              </a:r>
            </a:p>
            <a:p>
              <a:pPr marL="285737" indent="-285737">
                <a:buFont typeface="Arial" charset="0"/>
                <a:buChar char="•"/>
              </a:pPr>
              <a:r>
                <a:rPr lang="en-US" sz="1400" dirty="0">
                  <a:solidFill>
                    <a:schemeClr val="bg2"/>
                  </a:solidFill>
                </a:rPr>
                <a:t>FTView licensing improvements</a:t>
              </a:r>
            </a:p>
            <a:p>
              <a:pPr marL="285737" indent="-285737">
                <a:buFont typeface="Arial" charset="0"/>
                <a:buChar char="•"/>
              </a:pPr>
              <a:r>
                <a:rPr lang="en-US" sz="1400" dirty="0">
                  <a:solidFill>
                    <a:schemeClr val="bg2"/>
                  </a:solidFill>
                </a:rPr>
                <a:t>VersaView 5200 support and differentiation</a:t>
              </a:r>
            </a:p>
          </p:txBody>
        </p:sp>
      </p:grpSp>
      <p:pic>
        <p:nvPicPr>
          <p:cNvPr id="1026" name="Picture 2" descr="Image result for thinmanager 11">
            <a:extLst>
              <a:ext uri="{FF2B5EF4-FFF2-40B4-BE49-F238E27FC236}">
                <a16:creationId xmlns:a16="http://schemas.microsoft.com/office/drawing/2014/main" id="{2E71EFCE-AC31-40EF-A503-A9C8CB90D5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7647" y="2865744"/>
            <a:ext cx="2572609" cy="229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959397" y="610430"/>
            <a:ext cx="1450969" cy="2316919"/>
          </a:xfrm>
          <a:prstGeom prst="rect">
            <a:avLst/>
          </a:prstGeom>
        </p:spPr>
      </p:pic>
      <p:sp>
        <p:nvSpPr>
          <p:cNvPr id="2" name="Title 1"/>
          <p:cNvSpPr>
            <a:spLocks noGrp="1"/>
          </p:cNvSpPr>
          <p:nvPr>
            <p:ph type="title"/>
          </p:nvPr>
        </p:nvSpPr>
        <p:spPr/>
        <p:txBody>
          <a:bodyPr>
            <a:normAutofit/>
          </a:bodyPr>
          <a:lstStyle/>
          <a:p>
            <a:pPr>
              <a:lnSpc>
                <a:spcPct val="100000"/>
              </a:lnSpc>
            </a:pPr>
            <a:r>
              <a:rPr lang="en-US" sz="3600"/>
              <a:t>VersaView</a:t>
            </a:r>
            <a:r>
              <a:rPr lang="en-US" sz="3600" baseline="30000"/>
              <a:t>®</a:t>
            </a:r>
            <a:r>
              <a:rPr lang="en-US" sz="3600"/>
              <a:t> 5200</a:t>
            </a:r>
            <a:endParaRPr lang="en-US" sz="2200" b="0">
              <a:solidFill>
                <a:schemeClr val="bg1">
                  <a:lumMod val="50000"/>
                </a:schemeClr>
              </a:solidFill>
            </a:endParaRPr>
          </a:p>
        </p:txBody>
      </p:sp>
      <p:sp>
        <p:nvSpPr>
          <p:cNvPr id="6" name="Text Placeholder 5">
            <a:extLst>
              <a:ext uri="{FF2B5EF4-FFF2-40B4-BE49-F238E27FC236}">
                <a16:creationId xmlns:a16="http://schemas.microsoft.com/office/drawing/2014/main" id="{ABDA4302-46AA-6442-A7CD-90FAD26B7D32}"/>
              </a:ext>
            </a:extLst>
          </p:cNvPr>
          <p:cNvSpPr>
            <a:spLocks noGrp="1"/>
          </p:cNvSpPr>
          <p:nvPr>
            <p:ph type="body" sz="quarter" idx="14"/>
          </p:nvPr>
        </p:nvSpPr>
        <p:spPr>
          <a:xfrm>
            <a:off x="381000" y="2347913"/>
            <a:ext cx="7092950" cy="3448295"/>
          </a:xfrm>
        </p:spPr>
        <p:txBody>
          <a:bodyPr/>
          <a:lstStyle/>
          <a:p>
            <a:endParaRPr lang="en-US"/>
          </a:p>
        </p:txBody>
      </p:sp>
      <p:sp>
        <p:nvSpPr>
          <p:cNvPr id="4" name="Text Placeholder 3">
            <a:extLst>
              <a:ext uri="{FF2B5EF4-FFF2-40B4-BE49-F238E27FC236}">
                <a16:creationId xmlns:a16="http://schemas.microsoft.com/office/drawing/2014/main" id="{2BEB3F07-B28D-9C47-85DA-CA76FDD4970B}"/>
              </a:ext>
            </a:extLst>
          </p:cNvPr>
          <p:cNvSpPr>
            <a:spLocks noGrp="1"/>
          </p:cNvSpPr>
          <p:nvPr>
            <p:ph type="body" sz="quarter" idx="10"/>
          </p:nvPr>
        </p:nvSpPr>
        <p:spPr/>
        <p:txBody>
          <a:bodyPr/>
          <a:lstStyle/>
          <a:p>
            <a:r>
              <a:rPr lang="en-US" dirty="0">
                <a:solidFill>
                  <a:schemeClr val="bg1">
                    <a:lumMod val="50000"/>
                  </a:schemeClr>
                </a:solidFill>
              </a:rPr>
              <a:t>Rockwell Automation</a:t>
            </a:r>
            <a:r>
              <a:rPr lang="en-US" baseline="30000" dirty="0">
                <a:solidFill>
                  <a:schemeClr val="bg1">
                    <a:lumMod val="50000"/>
                  </a:schemeClr>
                </a:solidFill>
              </a:rPr>
              <a:t>®</a:t>
            </a:r>
            <a:r>
              <a:rPr lang="en-US" dirty="0">
                <a:solidFill>
                  <a:schemeClr val="bg1">
                    <a:lumMod val="50000"/>
                  </a:schemeClr>
                </a:solidFill>
              </a:rPr>
              <a:t> Industrial Thin Client Hardware</a:t>
            </a:r>
            <a:endParaRPr lang="en-US" dirty="0"/>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7987" y="1516053"/>
            <a:ext cx="1033660" cy="515243"/>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2653" y="1339789"/>
            <a:ext cx="1665105" cy="773195"/>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12838" y="1387454"/>
            <a:ext cx="2041503" cy="667052"/>
          </a:xfrm>
          <a:prstGeom prst="rect">
            <a:avLst/>
          </a:prstGeom>
        </p:spPr>
      </p:pic>
      <p:graphicFrame>
        <p:nvGraphicFramePr>
          <p:cNvPr id="3" name="Table 2"/>
          <p:cNvGraphicFramePr>
            <a:graphicFrameLocks noGrp="1"/>
          </p:cNvGraphicFramePr>
          <p:nvPr/>
        </p:nvGraphicFramePr>
        <p:xfrm>
          <a:off x="351691" y="2229177"/>
          <a:ext cx="11402651" cy="3860800"/>
        </p:xfrm>
        <a:graphic>
          <a:graphicData uri="http://schemas.openxmlformats.org/drawingml/2006/table">
            <a:tbl>
              <a:tblPr firstRow="1" bandRow="1">
                <a:tableStyleId>{5C22544A-7EE6-4342-B048-85BDC9FD1C3A}</a:tableStyleId>
              </a:tblPr>
              <a:tblGrid>
                <a:gridCol w="1359879">
                  <a:extLst>
                    <a:ext uri="{9D8B030D-6E8A-4147-A177-3AD203B41FA5}">
                      <a16:colId xmlns:a16="http://schemas.microsoft.com/office/drawing/2014/main" val="20000"/>
                    </a:ext>
                  </a:extLst>
                </a:gridCol>
                <a:gridCol w="1969477">
                  <a:extLst>
                    <a:ext uri="{9D8B030D-6E8A-4147-A177-3AD203B41FA5}">
                      <a16:colId xmlns:a16="http://schemas.microsoft.com/office/drawing/2014/main" val="20001"/>
                    </a:ext>
                  </a:extLst>
                </a:gridCol>
                <a:gridCol w="1961663">
                  <a:extLst>
                    <a:ext uri="{9D8B030D-6E8A-4147-A177-3AD203B41FA5}">
                      <a16:colId xmlns:a16="http://schemas.microsoft.com/office/drawing/2014/main" val="20002"/>
                    </a:ext>
                  </a:extLst>
                </a:gridCol>
                <a:gridCol w="1922584">
                  <a:extLst>
                    <a:ext uri="{9D8B030D-6E8A-4147-A177-3AD203B41FA5}">
                      <a16:colId xmlns:a16="http://schemas.microsoft.com/office/drawing/2014/main" val="20003"/>
                    </a:ext>
                  </a:extLst>
                </a:gridCol>
                <a:gridCol w="2113901">
                  <a:extLst>
                    <a:ext uri="{9D8B030D-6E8A-4147-A177-3AD203B41FA5}">
                      <a16:colId xmlns:a16="http://schemas.microsoft.com/office/drawing/2014/main" val="20004"/>
                    </a:ext>
                  </a:extLst>
                </a:gridCol>
                <a:gridCol w="2075147">
                  <a:extLst>
                    <a:ext uri="{9D8B030D-6E8A-4147-A177-3AD203B41FA5}">
                      <a16:colId xmlns:a16="http://schemas.microsoft.com/office/drawing/2014/main" val="20005"/>
                    </a:ext>
                  </a:extLst>
                </a:gridCol>
              </a:tblGrid>
              <a:tr h="538480">
                <a:tc>
                  <a:txBody>
                    <a:bodyPr/>
                    <a:lstStyle/>
                    <a:p>
                      <a:endParaRPr lang="en-US" sz="1900"/>
                    </a:p>
                  </a:txBody>
                  <a:tcPr/>
                </a:tc>
                <a:tc>
                  <a:txBody>
                    <a:bodyPr/>
                    <a:lstStyle/>
                    <a:p>
                      <a:pPr algn="ctr"/>
                      <a:r>
                        <a:rPr lang="en-US" sz="1400" baseline="0"/>
                        <a:t>VersaView</a:t>
                      </a:r>
                      <a:r>
                        <a:rPr lang="en-US" sz="1400" baseline="30000"/>
                        <a:t>®</a:t>
                      </a:r>
                      <a:r>
                        <a:rPr lang="en-US" sz="1400"/>
                        <a:t> 5200</a:t>
                      </a:r>
                      <a:r>
                        <a:rPr lang="en-US" sz="1400" baseline="0"/>
                        <a:t> </a:t>
                      </a:r>
                    </a:p>
                    <a:p>
                      <a:pPr algn="ctr"/>
                      <a:r>
                        <a:rPr lang="en-US" sz="1400" baseline="0"/>
                        <a:t>Single Display</a:t>
                      </a:r>
                      <a:endParaRPr lang="en-US" sz="1400"/>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VersaView</a:t>
                      </a:r>
                      <a:r>
                        <a:rPr lang="en-US" sz="1400" baseline="30000"/>
                        <a:t>®</a:t>
                      </a:r>
                      <a:r>
                        <a:rPr lang="en-US" sz="1400" baseline="0"/>
                        <a:t> 5200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Panel</a:t>
                      </a:r>
                      <a:endParaRPr lang="en-US" sz="1400"/>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VersaView</a:t>
                      </a:r>
                      <a:r>
                        <a:rPr lang="en-US" sz="1400" baseline="30000"/>
                        <a:t>®</a:t>
                      </a:r>
                      <a:r>
                        <a:rPr lang="en-US" sz="1400"/>
                        <a:t> 5200</a:t>
                      </a:r>
                      <a:r>
                        <a:rPr lang="en-US" sz="1400" baseline="0"/>
                        <a:t>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a:t>Dual Display</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VersaView</a:t>
                      </a:r>
                      <a:r>
                        <a:rPr lang="en-US" sz="1400" baseline="30000"/>
                        <a:t>®</a:t>
                      </a:r>
                      <a:r>
                        <a:rPr lang="en-US" sz="1400"/>
                        <a:t> 5200</a:t>
                      </a:r>
                      <a:r>
                        <a:rPr lang="en-US" sz="1400" baseline="0"/>
                        <a:t>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Dual 4K Display</a:t>
                      </a:r>
                      <a:endParaRPr lang="en-US" sz="1400"/>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VersaView</a:t>
                      </a:r>
                      <a:r>
                        <a:rPr lang="en-US" sz="1400" baseline="30000"/>
                        <a:t>®</a:t>
                      </a:r>
                      <a:r>
                        <a:rPr lang="en-US" sz="1400"/>
                        <a:t> 5200</a:t>
                      </a:r>
                      <a:r>
                        <a:rPr lang="en-US" sz="1400" baseline="0"/>
                        <a:t>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400" baseline="0"/>
                        <a:t>Multi 4K Display</a:t>
                      </a:r>
                      <a:endParaRPr lang="en-US" sz="1400"/>
                    </a:p>
                  </a:txBody>
                  <a:tcPr anchor="ctr"/>
                </a:tc>
                <a:extLst>
                  <a:ext uri="{0D108BD9-81ED-4DB2-BD59-A6C34878D82A}">
                    <a16:rowId xmlns:a16="http://schemas.microsoft.com/office/drawing/2014/main" val="10000"/>
                  </a:ext>
                </a:extLst>
              </a:tr>
              <a:tr h="426720">
                <a:tc>
                  <a:txBody>
                    <a:bodyPr/>
                    <a:lstStyle/>
                    <a:p>
                      <a:pPr algn="r"/>
                      <a:r>
                        <a:rPr lang="en-US" sz="1100" b="1"/>
                        <a:t>Previously</a:t>
                      </a:r>
                      <a:r>
                        <a:rPr lang="en-US" sz="1100" b="1" baseline="0"/>
                        <a:t> Known As</a:t>
                      </a:r>
                      <a:endParaRPr lang="en-US" sz="1100" b="1"/>
                    </a:p>
                  </a:txBody>
                  <a:tcPr anchor="ctr"/>
                </a:tc>
                <a:tc>
                  <a:txBody>
                    <a:bodyPr/>
                    <a:lstStyle/>
                    <a:p>
                      <a:pPr algn="ctr"/>
                      <a:r>
                        <a:rPr lang="en-US" sz="1100" baseline="0"/>
                        <a:t>VersaView</a:t>
                      </a:r>
                      <a:r>
                        <a:rPr lang="en-US" sz="1100" baseline="30000"/>
                        <a:t>®</a:t>
                      </a:r>
                      <a:r>
                        <a:rPr lang="en-US" sz="1100"/>
                        <a:t> 5200 “Basic”</a:t>
                      </a:r>
                    </a:p>
                  </a:txBody>
                  <a:tcPr anchor="ctr"/>
                </a:tc>
                <a:tc>
                  <a:txBody>
                    <a:bodyPr/>
                    <a:lstStyle/>
                    <a:p>
                      <a:pPr algn="ctr"/>
                      <a:r>
                        <a:rPr lang="en-US" sz="1100" baseline="0"/>
                        <a:t>VersaView</a:t>
                      </a:r>
                      <a:r>
                        <a:rPr lang="en-US" sz="1100" baseline="30000"/>
                        <a:t>®</a:t>
                      </a:r>
                      <a:r>
                        <a:rPr lang="en-US" sz="1100"/>
                        <a:t> 5200 “Industrial” Panel</a:t>
                      </a:r>
                    </a:p>
                  </a:txBody>
                  <a:tcPr anchor="ctr"/>
                </a:tc>
                <a:tc>
                  <a:txBody>
                    <a:bodyPr/>
                    <a:lstStyle/>
                    <a:p>
                      <a:pPr algn="ctr"/>
                      <a:r>
                        <a:rPr lang="en-US" sz="1100" baseline="0"/>
                        <a:t>VersaView</a:t>
                      </a:r>
                      <a:r>
                        <a:rPr lang="en-US" sz="1100" baseline="30000"/>
                        <a:t>®</a:t>
                      </a:r>
                      <a:r>
                        <a:rPr lang="en-US" sz="1100"/>
                        <a:t> 5200</a:t>
                      </a:r>
                      <a:r>
                        <a:rPr lang="en-US" sz="1100" baseline="0"/>
                        <a:t> “Industrial”</a:t>
                      </a:r>
                      <a:endParaRPr lang="en-US" sz="1100"/>
                    </a:p>
                  </a:txBody>
                  <a:tcPr anchor="ctr"/>
                </a:tc>
                <a:tc>
                  <a:txBody>
                    <a:bodyPr/>
                    <a:lstStyle/>
                    <a:p>
                      <a:pPr algn="ctr"/>
                      <a:r>
                        <a:rPr lang="en-US" sz="1100" baseline="0"/>
                        <a:t>VersaView</a:t>
                      </a:r>
                      <a:r>
                        <a:rPr lang="en-US" sz="1100" baseline="30000"/>
                        <a:t>®</a:t>
                      </a:r>
                      <a:r>
                        <a:rPr lang="en-US" sz="1100"/>
                        <a:t> 5200</a:t>
                      </a:r>
                      <a:r>
                        <a:rPr lang="en-US" sz="1100" baseline="0"/>
                        <a:t> “Mid”</a:t>
                      </a:r>
                      <a:endParaRPr lang="en-US" sz="1100"/>
                    </a:p>
                  </a:txBody>
                  <a:tcPr anchor="ctr"/>
                </a:tc>
                <a:tc>
                  <a:txBody>
                    <a:bodyPr/>
                    <a:lstStyle/>
                    <a:p>
                      <a:pPr algn="ctr"/>
                      <a:r>
                        <a:rPr lang="en-US" sz="1100" baseline="0"/>
                        <a:t>VersaView</a:t>
                      </a:r>
                      <a:r>
                        <a:rPr lang="en-US" sz="1100" baseline="30000"/>
                        <a:t>®</a:t>
                      </a:r>
                      <a:r>
                        <a:rPr lang="en-US" sz="1100"/>
                        <a:t> 5200</a:t>
                      </a:r>
                      <a:r>
                        <a:rPr lang="en-US" sz="1100" baseline="0"/>
                        <a:t> “Complex”</a:t>
                      </a:r>
                      <a:endParaRPr lang="en-US" sz="1100"/>
                    </a:p>
                  </a:txBody>
                  <a:tcPr anchor="ctr"/>
                </a:tc>
                <a:extLst>
                  <a:ext uri="{0D108BD9-81ED-4DB2-BD59-A6C34878D82A}">
                    <a16:rowId xmlns:a16="http://schemas.microsoft.com/office/drawing/2014/main" val="10001"/>
                  </a:ext>
                </a:extLst>
              </a:tr>
              <a:tr h="579120">
                <a:tc>
                  <a:txBody>
                    <a:bodyPr/>
                    <a:lstStyle/>
                    <a:p>
                      <a:pPr algn="r"/>
                      <a:r>
                        <a:rPr lang="en-US" sz="1100" b="1"/>
                        <a:t>Commercial Collateral References</a:t>
                      </a:r>
                    </a:p>
                  </a:txBody>
                  <a:tcPr anchor="ctr"/>
                </a:tc>
                <a:tc>
                  <a:txBody>
                    <a:bodyPr/>
                    <a:lstStyle/>
                    <a:p>
                      <a:pPr algn="ctr"/>
                      <a:r>
                        <a:rPr lang="en-US" sz="1100" baseline="0"/>
                        <a:t>VersaView</a:t>
                      </a:r>
                      <a:r>
                        <a:rPr lang="en-US" sz="1100" baseline="30000"/>
                        <a:t>®</a:t>
                      </a:r>
                      <a:r>
                        <a:rPr lang="en-US" sz="1100"/>
                        <a:t> 5200 Single Display</a:t>
                      </a:r>
                    </a:p>
                  </a:txBody>
                  <a:tcPr anchor="ctr"/>
                </a:tc>
                <a:tc>
                  <a:txBody>
                    <a:bodyPr/>
                    <a:lstStyle/>
                    <a:p>
                      <a:pPr algn="ctr"/>
                      <a:r>
                        <a:rPr lang="en-US" sz="1100" baseline="0"/>
                        <a:t>VersaView</a:t>
                      </a:r>
                      <a:r>
                        <a:rPr lang="en-US" sz="1100" baseline="30000"/>
                        <a:t>®</a:t>
                      </a:r>
                      <a:r>
                        <a:rPr lang="en-US" sz="1100"/>
                        <a:t> 5200 Panel</a:t>
                      </a:r>
                    </a:p>
                  </a:txBody>
                  <a:tcPr anchor="ctr"/>
                </a:tc>
                <a:tc>
                  <a:txBody>
                    <a:bodyPr/>
                    <a:lstStyle/>
                    <a:p>
                      <a:pPr algn="ctr"/>
                      <a:r>
                        <a:rPr lang="en-US" sz="1100" baseline="0"/>
                        <a:t>VersaView</a:t>
                      </a:r>
                      <a:r>
                        <a:rPr lang="en-US" sz="1100" baseline="30000"/>
                        <a:t>®</a:t>
                      </a:r>
                      <a:r>
                        <a:rPr lang="en-US" sz="1100"/>
                        <a:t> 5200 Dual Display</a:t>
                      </a:r>
                    </a:p>
                  </a:txBody>
                  <a:tcPr anchor="ctr"/>
                </a:tc>
                <a:tc>
                  <a:txBody>
                    <a:bodyPr/>
                    <a:lstStyle/>
                    <a:p>
                      <a:pPr algn="ctr"/>
                      <a:r>
                        <a:rPr lang="en-US" sz="1100" baseline="0"/>
                        <a:t>VersaView</a:t>
                      </a:r>
                      <a:r>
                        <a:rPr lang="en-US" sz="1100" baseline="30000"/>
                        <a:t>®</a:t>
                      </a:r>
                      <a:r>
                        <a:rPr lang="en-US" sz="1100"/>
                        <a:t> 5200 Dual</a:t>
                      </a:r>
                      <a:r>
                        <a:rPr lang="en-US" sz="1100" baseline="0"/>
                        <a:t> 4K Display</a:t>
                      </a:r>
                      <a:endParaRPr lang="en-US" sz="1100"/>
                    </a:p>
                  </a:txBody>
                  <a:tcPr anchor="ctr"/>
                </a:tc>
                <a:tc>
                  <a:txBody>
                    <a:bodyPr/>
                    <a:lstStyle/>
                    <a:p>
                      <a:pPr algn="ctr"/>
                      <a:r>
                        <a:rPr lang="en-US" sz="1100" baseline="0"/>
                        <a:t>VersaView</a:t>
                      </a:r>
                      <a:r>
                        <a:rPr lang="en-US" sz="1100" baseline="30000"/>
                        <a:t>®</a:t>
                      </a:r>
                      <a:r>
                        <a:rPr lang="en-US" sz="1100"/>
                        <a:t> 5200 Multi 4K Display</a:t>
                      </a:r>
                    </a:p>
                  </a:txBody>
                  <a:tcPr anchor="ctr"/>
                </a:tc>
                <a:extLst>
                  <a:ext uri="{0D108BD9-81ED-4DB2-BD59-A6C34878D82A}">
                    <a16:rowId xmlns:a16="http://schemas.microsoft.com/office/drawing/2014/main" val="10002"/>
                  </a:ext>
                </a:extLst>
              </a:tr>
              <a:tr h="426720">
                <a:tc>
                  <a:txBody>
                    <a:bodyPr/>
                    <a:lstStyle/>
                    <a:p>
                      <a:pPr algn="r"/>
                      <a:r>
                        <a:rPr lang="en-US" sz="1100" b="1"/>
                        <a:t>Product Nameplate Label</a:t>
                      </a:r>
                    </a:p>
                  </a:txBody>
                  <a:tcPr anchor="ctr"/>
                </a:tc>
                <a:tc>
                  <a:txBody>
                    <a:bodyPr/>
                    <a:lstStyle/>
                    <a:p>
                      <a:pPr algn="ctr"/>
                      <a:r>
                        <a:rPr lang="en-US" sz="1100" baseline="0"/>
                        <a:t>VersaView</a:t>
                      </a:r>
                      <a:r>
                        <a:rPr lang="en-US" sz="1100" baseline="30000"/>
                        <a:t>®</a:t>
                      </a:r>
                      <a:r>
                        <a:rPr lang="en-US" sz="1100"/>
                        <a:t> 5200 Box</a:t>
                      </a:r>
                      <a:r>
                        <a:rPr lang="en-US" sz="1100" baseline="0"/>
                        <a:t> </a:t>
                      </a:r>
                      <a:r>
                        <a:rPr lang="en-US" sz="1100"/>
                        <a:t>Thin Client</a:t>
                      </a:r>
                    </a:p>
                  </a:txBody>
                  <a:tcPr anchor="ctr"/>
                </a:tc>
                <a:tc>
                  <a:txBody>
                    <a:bodyPr/>
                    <a:lstStyle/>
                    <a:p>
                      <a:pPr algn="ctr"/>
                      <a:r>
                        <a:rPr lang="en-US" sz="1100" baseline="0"/>
                        <a:t>VersaView</a:t>
                      </a:r>
                      <a:r>
                        <a:rPr lang="en-US" sz="1100" baseline="30000"/>
                        <a:t>®</a:t>
                      </a:r>
                      <a:r>
                        <a:rPr lang="en-US" sz="1100"/>
                        <a:t> 5200 Panel Thin Client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VersaView</a:t>
                      </a:r>
                      <a:r>
                        <a:rPr lang="en-US" sz="1100" baseline="30000"/>
                        <a:t>®</a:t>
                      </a:r>
                      <a:r>
                        <a:rPr lang="en-US" sz="1100"/>
                        <a:t> 5200 Box</a:t>
                      </a:r>
                      <a:r>
                        <a:rPr lang="en-US" sz="1100" baseline="0"/>
                        <a:t> </a:t>
                      </a:r>
                      <a:r>
                        <a:rPr lang="en-US" sz="1100"/>
                        <a:t>Thin Client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VersaView</a:t>
                      </a:r>
                      <a:r>
                        <a:rPr lang="en-US" sz="1100" baseline="30000"/>
                        <a:t>®</a:t>
                      </a:r>
                      <a:r>
                        <a:rPr lang="en-US" sz="1100"/>
                        <a:t> 5200 Box</a:t>
                      </a:r>
                      <a:r>
                        <a:rPr lang="en-US" sz="1100" baseline="0"/>
                        <a:t> </a:t>
                      </a:r>
                      <a:r>
                        <a:rPr lang="en-US" sz="1100"/>
                        <a:t>Thin Client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VersaView</a:t>
                      </a:r>
                      <a:r>
                        <a:rPr lang="en-US" sz="1100" baseline="30000"/>
                        <a:t>®</a:t>
                      </a:r>
                      <a:r>
                        <a:rPr lang="en-US" sz="1100"/>
                        <a:t> 5200 Box</a:t>
                      </a:r>
                      <a:r>
                        <a:rPr lang="en-US" sz="1100" baseline="0"/>
                        <a:t> </a:t>
                      </a:r>
                      <a:r>
                        <a:rPr lang="en-US" sz="1100"/>
                        <a:t>Thin Client</a:t>
                      </a:r>
                    </a:p>
                  </a:txBody>
                  <a:tcPr anchor="ctr"/>
                </a:tc>
                <a:extLst>
                  <a:ext uri="{0D108BD9-81ED-4DB2-BD59-A6C34878D82A}">
                    <a16:rowId xmlns:a16="http://schemas.microsoft.com/office/drawing/2014/main" val="10003"/>
                  </a:ext>
                </a:extLst>
              </a:tr>
              <a:tr h="426720">
                <a:tc>
                  <a:txBody>
                    <a:bodyPr/>
                    <a:lstStyle/>
                    <a:p>
                      <a:pPr algn="r"/>
                      <a:r>
                        <a:rPr lang="en-US" sz="1100" b="1"/>
                        <a:t>Trade Dress on</a:t>
                      </a:r>
                      <a:r>
                        <a:rPr lang="en-US" sz="1100" b="1" baseline="0"/>
                        <a:t> Product</a:t>
                      </a:r>
                      <a:endParaRPr lang="en-US" sz="1100" b="1"/>
                    </a:p>
                  </a:txBody>
                  <a:tcPr anchor="ctr"/>
                </a:tc>
                <a:tc>
                  <a:txBody>
                    <a:bodyPr/>
                    <a:lstStyle/>
                    <a:p>
                      <a:pPr algn="ctr"/>
                      <a:r>
                        <a:rPr lang="en-US" sz="1100" baseline="0"/>
                        <a:t>Allen-Bradley</a:t>
                      </a:r>
                      <a:r>
                        <a:rPr lang="en-US" sz="1100" baseline="30000"/>
                        <a:t>®</a:t>
                      </a:r>
                    </a:p>
                  </a:txBody>
                  <a:tcPr anchor="ctr"/>
                </a:tc>
                <a:tc>
                  <a:txBody>
                    <a:bodyPr/>
                    <a:lstStyle/>
                    <a:p>
                      <a:pPr algn="ctr"/>
                      <a:r>
                        <a:rPr lang="en-US" sz="1100" baseline="0"/>
                        <a:t>Allen-Bradley®</a:t>
                      </a:r>
                    </a:p>
                    <a:p>
                      <a:pPr algn="ctr"/>
                      <a:r>
                        <a:rPr lang="en-US" sz="1100" baseline="0"/>
                        <a:t>VersaView</a:t>
                      </a:r>
                      <a:r>
                        <a:rPr lang="en-US" sz="1100" baseline="30000"/>
                        <a:t>®</a:t>
                      </a:r>
                      <a:r>
                        <a:rPr lang="en-US" sz="1100" baseline="0"/>
                        <a:t> 5200</a:t>
                      </a:r>
                      <a:endParaRPr lang="en-US" sz="1100"/>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Allen-Bradley</a:t>
                      </a:r>
                      <a:r>
                        <a:rPr lang="en-US" sz="1100" baseline="30000"/>
                        <a: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dirty="0"/>
                        <a:t>Allen-Bradley</a:t>
                      </a:r>
                      <a:r>
                        <a:rPr lang="en-US" sz="1100" baseline="30000" dirty="0"/>
                        <a:t>®</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Allen-Bradley</a:t>
                      </a:r>
                      <a:r>
                        <a:rPr lang="en-US" sz="1100" baseline="30000"/>
                        <a:t>®</a:t>
                      </a:r>
                    </a:p>
                  </a:txBody>
                  <a:tcPr anchor="ctr"/>
                </a:tc>
                <a:extLst>
                  <a:ext uri="{0D108BD9-81ED-4DB2-BD59-A6C34878D82A}">
                    <a16:rowId xmlns:a16="http://schemas.microsoft.com/office/drawing/2014/main" val="10004"/>
                  </a:ext>
                </a:extLst>
              </a:tr>
              <a:tr h="426720">
                <a:tc>
                  <a:txBody>
                    <a:bodyPr/>
                    <a:lstStyle/>
                    <a:p>
                      <a:pPr algn="r"/>
                      <a:r>
                        <a:rPr lang="en-US" sz="1100" b="1"/>
                        <a:t>Product Family</a:t>
                      </a:r>
                    </a:p>
                  </a:txBody>
                  <a:tcPr anchor="ctr"/>
                </a:tc>
                <a:tc>
                  <a:txBody>
                    <a:bodyPr/>
                    <a:lstStyle/>
                    <a:p>
                      <a:pPr algn="ctr"/>
                      <a:r>
                        <a:rPr lang="en-US" sz="1100" baseline="0"/>
                        <a:t>VersaView</a:t>
                      </a:r>
                      <a:r>
                        <a:rPr lang="en-US" sz="1100" baseline="30000"/>
                        <a:t>®</a:t>
                      </a:r>
                      <a:r>
                        <a:rPr lang="en-US" sz="1100"/>
                        <a:t> 5200 Industrial Thin Clients</a:t>
                      </a:r>
                    </a:p>
                  </a:txBody>
                  <a:tcPr anchor="ctr"/>
                </a:tc>
                <a:tc>
                  <a:txBody>
                    <a:bodyPr/>
                    <a:lstStyle/>
                    <a:p>
                      <a:pPr algn="ctr"/>
                      <a:r>
                        <a:rPr lang="en-US" sz="1100" baseline="0"/>
                        <a:t>VersaView</a:t>
                      </a:r>
                      <a:r>
                        <a:rPr lang="en-US" sz="1100" baseline="30000"/>
                        <a:t>®</a:t>
                      </a:r>
                      <a:r>
                        <a:rPr lang="en-US" sz="1100"/>
                        <a:t> 5200 Industrial Thin Clients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VersaView</a:t>
                      </a:r>
                      <a:r>
                        <a:rPr lang="en-US" sz="1100" baseline="30000"/>
                        <a:t>®</a:t>
                      </a:r>
                      <a:r>
                        <a:rPr lang="en-US" sz="1100"/>
                        <a:t> 5200 Industrial Thin Clients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VersaView</a:t>
                      </a:r>
                      <a:r>
                        <a:rPr lang="en-US" sz="1100" baseline="30000"/>
                        <a:t>®</a:t>
                      </a:r>
                      <a:r>
                        <a:rPr lang="en-US" sz="1100"/>
                        <a:t> 5200 Industrial Thin Clients</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baseline="0"/>
                        <a:t>VersaView</a:t>
                      </a:r>
                      <a:r>
                        <a:rPr lang="en-US" sz="1100" baseline="30000"/>
                        <a:t>®</a:t>
                      </a:r>
                      <a:r>
                        <a:rPr lang="en-US" sz="1100"/>
                        <a:t> 5200 Industrial Thin Clients</a:t>
                      </a:r>
                    </a:p>
                  </a:txBody>
                  <a:tcPr anchor="ctr"/>
                </a:tc>
                <a:extLst>
                  <a:ext uri="{0D108BD9-81ED-4DB2-BD59-A6C34878D82A}">
                    <a16:rowId xmlns:a16="http://schemas.microsoft.com/office/drawing/2014/main" val="10005"/>
                  </a:ext>
                </a:extLst>
              </a:tr>
              <a:tr h="416560">
                <a:tc>
                  <a:txBody>
                    <a:bodyPr/>
                    <a:lstStyle/>
                    <a:p>
                      <a:pPr algn="r"/>
                      <a:r>
                        <a:rPr lang="en-US" sz="1100" b="1"/>
                        <a:t>Sub Product Family</a:t>
                      </a:r>
                    </a:p>
                  </a:txBody>
                  <a:tcPr anchor="ctr"/>
                </a:tc>
                <a:tc>
                  <a:txBody>
                    <a:bodyPr/>
                    <a:lstStyle/>
                    <a:p>
                      <a:pPr algn="ctr"/>
                      <a:r>
                        <a:rPr lang="en-US" sz="1100"/>
                        <a:t>Non-Display</a:t>
                      </a:r>
                    </a:p>
                  </a:txBody>
                  <a:tcPr anchor="ctr"/>
                </a:tc>
                <a:tc>
                  <a:txBody>
                    <a:bodyPr/>
                    <a:lstStyle/>
                    <a:p>
                      <a:pPr algn="ctr"/>
                      <a:r>
                        <a:rPr lang="en-US" sz="1100"/>
                        <a:t>Panel</a:t>
                      </a:r>
                    </a:p>
                  </a:txBody>
                  <a:tcPr anchor="ctr"/>
                </a:tc>
                <a:tc>
                  <a:txBody>
                    <a:bodyPr/>
                    <a:lstStyle/>
                    <a:p>
                      <a:pPr algn="ctr"/>
                      <a:r>
                        <a:rPr lang="en-US" sz="1100"/>
                        <a:t>Non-Display</a:t>
                      </a:r>
                    </a:p>
                  </a:txBody>
                  <a:tcPr anchor="ctr"/>
                </a:tc>
                <a:tc>
                  <a:txBody>
                    <a:bodyPr/>
                    <a:lstStyle/>
                    <a:p>
                      <a:pPr algn="ctr"/>
                      <a:r>
                        <a:rPr lang="en-US" sz="1100"/>
                        <a:t>Non-Display</a:t>
                      </a:r>
                    </a:p>
                  </a:txBody>
                  <a:tcPr anchor="ctr"/>
                </a:tc>
                <a:tc>
                  <a:txBody>
                    <a:bodyPr/>
                    <a:lstStyle/>
                    <a:p>
                      <a:pPr algn="ctr"/>
                      <a:r>
                        <a:rPr lang="en-US" sz="1100"/>
                        <a:t>Non-Display</a:t>
                      </a:r>
                    </a:p>
                  </a:txBody>
                  <a:tcPr anchor="ctr"/>
                </a:tc>
                <a:extLst>
                  <a:ext uri="{0D108BD9-81ED-4DB2-BD59-A6C34878D82A}">
                    <a16:rowId xmlns:a16="http://schemas.microsoft.com/office/drawing/2014/main" val="10006"/>
                  </a:ext>
                </a:extLst>
              </a:tr>
              <a:tr h="594360">
                <a:tc>
                  <a:txBody>
                    <a:bodyPr/>
                    <a:lstStyle/>
                    <a:p>
                      <a:pPr algn="r"/>
                      <a:r>
                        <a:rPr lang="en-US" sz="1100" b="1"/>
                        <a:t>Catalog</a:t>
                      </a:r>
                      <a:r>
                        <a:rPr lang="en-US" sz="1100" b="1" baseline="0"/>
                        <a:t> Number</a:t>
                      </a:r>
                      <a:endParaRPr lang="en-US" sz="1100" b="1"/>
                    </a:p>
                  </a:txBody>
                  <a:tcPr anchor="ctr"/>
                </a:tc>
                <a:tc>
                  <a:txBody>
                    <a:bodyPr/>
                    <a:lstStyle/>
                    <a:p>
                      <a:pPr algn="ctr"/>
                      <a:r>
                        <a:rPr lang="en-US" sz="1100"/>
                        <a:t>6200T-BA</a:t>
                      </a:r>
                    </a:p>
                  </a:txBody>
                  <a:tcPr anchor="ctr"/>
                </a:tc>
                <a:tc>
                  <a:txBody>
                    <a:bodyPr/>
                    <a:lstStyle/>
                    <a:p>
                      <a:pPr algn="ctr"/>
                      <a:r>
                        <a:rPr lang="en-US" sz="1100"/>
                        <a:t>6200T-xxWA</a:t>
                      </a:r>
                    </a:p>
                  </a:txBody>
                  <a:tcPr anchor="ctr"/>
                </a:tc>
                <a:tc>
                  <a:txBody>
                    <a:bodyPr/>
                    <a:lstStyle/>
                    <a:p>
                      <a:pPr algn="ctr"/>
                      <a:r>
                        <a:rPr lang="en-US" sz="1100"/>
                        <a:t>6200T-NA</a:t>
                      </a:r>
                    </a:p>
                  </a:txBody>
                  <a:tcPr anchor="ctr"/>
                </a:tc>
                <a:tc>
                  <a:txBody>
                    <a:bodyPr/>
                    <a:lstStyle/>
                    <a:p>
                      <a:pPr algn="ctr"/>
                      <a:r>
                        <a:rPr lang="en-US" sz="1100" dirty="0">
                          <a:solidFill>
                            <a:schemeClr val="tx1"/>
                          </a:solidFill>
                        </a:rPr>
                        <a:t>6200T-KB</a:t>
                      </a:r>
                    </a:p>
                  </a:txBody>
                  <a:tcPr anchor="ctr"/>
                </a:tc>
                <a:tc>
                  <a:txBody>
                    <a:bodyPr/>
                    <a:lstStyle/>
                    <a:p>
                      <a:pPr algn="ctr"/>
                      <a:r>
                        <a:rPr lang="en-US" sz="1100" dirty="0">
                          <a:solidFill>
                            <a:schemeClr val="tx1"/>
                          </a:solidFill>
                        </a:rPr>
                        <a:t>6200T-RC</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a:solidFill>
                            <a:schemeClr val="tx1"/>
                          </a:solidFill>
                        </a:rPr>
                        <a:t>6200T-RE</a:t>
                      </a:r>
                      <a:endParaRPr lang="en-US" sz="1100" dirty="0">
                        <a:solidFill>
                          <a:schemeClr val="tx1"/>
                        </a:solidFill>
                      </a:endParaRPr>
                    </a:p>
                  </a:txBody>
                  <a:tcPr anchor="ctr"/>
                </a:tc>
                <a:extLst>
                  <a:ext uri="{0D108BD9-81ED-4DB2-BD59-A6C34878D82A}">
                    <a16:rowId xmlns:a16="http://schemas.microsoft.com/office/drawing/2014/main" val="10007"/>
                  </a:ext>
                </a:extLst>
              </a:tr>
            </a:tbl>
          </a:graphicData>
        </a:graphic>
      </p:graphicFrame>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2134" y="1286996"/>
            <a:ext cx="1246649" cy="854845"/>
          </a:xfrm>
          <a:prstGeom prst="rect">
            <a:avLst/>
          </a:prstGeom>
        </p:spPr>
      </p:pic>
      <p:pic>
        <p:nvPicPr>
          <p:cNvPr id="14" name="Picture 13" descr="shadow-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64874" y="1188221"/>
            <a:ext cx="713545" cy="713545"/>
          </a:xfrm>
          <a:prstGeom prst="rect">
            <a:avLst/>
          </a:prstGeom>
        </p:spPr>
      </p:pic>
      <p:pic>
        <p:nvPicPr>
          <p:cNvPr id="15" name="Picture 14" descr="shadow-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2197" y="1179340"/>
            <a:ext cx="713545" cy="713545"/>
          </a:xfrm>
          <a:prstGeom prst="rect">
            <a:avLst/>
          </a:prstGeom>
        </p:spPr>
      </p:pic>
      <p:pic>
        <p:nvPicPr>
          <p:cNvPr id="16" name="Picture 15" descr="shadow-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76208" y="1188221"/>
            <a:ext cx="713545" cy="713545"/>
          </a:xfrm>
          <a:prstGeom prst="rect">
            <a:avLst/>
          </a:prstGeom>
        </p:spPr>
      </p:pic>
      <p:pic>
        <p:nvPicPr>
          <p:cNvPr id="17" name="Picture 16" descr="shadow-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08536" y="1188221"/>
            <a:ext cx="713545" cy="713545"/>
          </a:xfrm>
          <a:prstGeom prst="rect">
            <a:avLst/>
          </a:prstGeom>
        </p:spPr>
      </p:pic>
      <p:pic>
        <p:nvPicPr>
          <p:cNvPr id="18" name="Picture 17" descr="shadow-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2010" y="1188221"/>
            <a:ext cx="713545" cy="713545"/>
          </a:xfrm>
          <a:prstGeom prst="rect">
            <a:avLst/>
          </a:prstGeom>
        </p:spPr>
      </p:pic>
    </p:spTree>
    <p:extLst>
      <p:ext uri="{BB962C8B-B14F-4D97-AF65-F5344CB8AC3E}">
        <p14:creationId xmlns:p14="http://schemas.microsoft.com/office/powerpoint/2010/main" val="3479789611"/>
      </p:ext>
    </p:extLst>
  </p:cSld>
  <p:clrMapOvr>
    <a:masterClrMapping/>
  </p:clrMapOvr>
  <p:transition spd="med"/>
</p:sld>
</file>

<file path=ppt/theme/theme1.xml><?xml version="1.0" encoding="utf-8"?>
<a:theme xmlns:a="http://schemas.openxmlformats.org/drawingml/2006/main" name="TITLE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B787623-CDE9-1C4D-8174-BC947BD8A6B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9486224-5991-E54E-8C0F-639C84996D30}"/>
    </a:ext>
  </a:extLst>
</a:theme>
</file>

<file path=ppt/theme/theme3.xml><?xml version="1.0" encoding="utf-8"?>
<a:theme xmlns:a="http://schemas.openxmlformats.org/drawingml/2006/main" name="COLOR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B8E40084-664C-A746-83DE-61594C82FE21}"/>
    </a:ext>
  </a:extLst>
</a:theme>
</file>

<file path=ppt/theme/theme4.xml><?xml version="1.0" encoding="utf-8"?>
<a:theme xmlns:a="http://schemas.openxmlformats.org/drawingml/2006/main" name="SOFT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FBAEEA8-8773-704F-AEC1-48BD78D2EAB2}"/>
    </a:ext>
  </a:extLst>
</a:theme>
</file>

<file path=ppt/theme/theme5.xml><?xml version="1.0" encoding="utf-8"?>
<a:theme xmlns:a="http://schemas.openxmlformats.org/drawingml/2006/main" name="HARD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4CC5B537-63F4-C14B-A65A-A97EA3A9485B}"/>
    </a:ext>
  </a:extLst>
</a:theme>
</file>

<file path=ppt/theme/theme6.xml><?xml version="1.0" encoding="utf-8"?>
<a:theme xmlns:a="http://schemas.openxmlformats.org/drawingml/2006/main" name="DIVIDER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6795762F-A13E-8448-8E50-5195A141DB4B}"/>
    </a:ext>
  </a:extLst>
</a:theme>
</file>

<file path=ppt/theme/theme7.xml><?xml version="1.0" encoding="utf-8"?>
<a:theme xmlns:a="http://schemas.openxmlformats.org/drawingml/2006/main" name="COLOR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36DF97B2-84D0-E34B-B0A9-FDE47613E9AD}"/>
    </a:ext>
  </a:extLst>
</a:theme>
</file>

<file path=ppt/theme/theme8.xml><?xml version="1.0" encoding="utf-8"?>
<a:theme xmlns:a="http://schemas.openxmlformats.org/drawingml/2006/main" name="GRAY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3615D20-BB12-5744-BA9F-E45522ECA27C}"/>
    </a:ext>
  </a:extLst>
</a:theme>
</file>

<file path=ppt/theme/theme9.xml><?xml version="1.0" encoding="utf-8"?>
<a:theme xmlns:a="http://schemas.openxmlformats.org/drawingml/2006/main" name="CLOSING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158F0FED-9453-5549-AA79-13EE3D0DCB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12E0AFC455944BEBCEB3B1128CE9E" ma:contentTypeVersion="8" ma:contentTypeDescription="Create a new document." ma:contentTypeScope="" ma:versionID="af0fc610de6db89913a24d038b2b4030">
  <xsd:schema xmlns:xsd="http://www.w3.org/2001/XMLSchema" xmlns:xs="http://www.w3.org/2001/XMLSchema" xmlns:p="http://schemas.microsoft.com/office/2006/metadata/properties" xmlns:ns2="f34d47f4-4a8d-4fd2-9ba9-c311d51c915c" targetNamespace="http://schemas.microsoft.com/office/2006/metadata/properties" ma:root="true" ma:fieldsID="74ba0c3a68392001bd20b19b448c254c" ns2:_="">
    <xsd:import namespace="f34d47f4-4a8d-4fd2-9ba9-c311d51c91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d47f4-4a8d-4fd2-9ba9-c311d51c91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A9C489-05D5-4A4A-8BA4-DADC724595D1}"/>
</file>

<file path=customXml/itemProps2.xml><?xml version="1.0" encoding="utf-8"?>
<ds:datastoreItem xmlns:ds="http://schemas.openxmlformats.org/officeDocument/2006/customXml" ds:itemID="{8E6A78E9-D6BF-44A0-A112-4376DD05B867}"/>
</file>

<file path=customXml/itemProps3.xml><?xml version="1.0" encoding="utf-8"?>
<ds:datastoreItem xmlns:ds="http://schemas.openxmlformats.org/officeDocument/2006/customXml" ds:itemID="{CC0D8212-7AFE-4149-9B48-BBE8CA113BB4}"/>
</file>

<file path=docProps/app.xml><?xml version="1.0" encoding="utf-8"?>
<Properties xmlns="http://schemas.openxmlformats.org/officeDocument/2006/extended-properties" xmlns:vt="http://schemas.openxmlformats.org/officeDocument/2006/docPropsVTypes">
  <Template>TITLE SLIDES</Template>
  <TotalTime>1286</TotalTime>
  <Words>3879</Words>
  <Application>Microsoft Office PowerPoint</Application>
  <PresentationFormat>Widescreen</PresentationFormat>
  <Paragraphs>508</Paragraphs>
  <Slides>12</Slides>
  <Notes>8</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12</vt:i4>
      </vt:variant>
    </vt:vector>
  </HeadingPairs>
  <TitlesOfParts>
    <vt:vector size="27" baseType="lpstr">
      <vt:lpstr>Arial</vt:lpstr>
      <vt:lpstr>Arial Black</vt:lpstr>
      <vt:lpstr>Arial Narrow</vt:lpstr>
      <vt:lpstr>Barlow</vt:lpstr>
      <vt:lpstr>Calibri</vt:lpstr>
      <vt:lpstr>Wingdings</vt:lpstr>
      <vt:lpstr>TITLE SLIDES</vt:lpstr>
      <vt:lpstr>WHITE FOOTER CONTENT</vt:lpstr>
      <vt:lpstr>COLOR FOOTER CONTENT</vt:lpstr>
      <vt:lpstr>SOFTWARE SHOWCASES</vt:lpstr>
      <vt:lpstr>HARDWARE SHOWCASES</vt:lpstr>
      <vt:lpstr>DIVIDER SLIDES</vt:lpstr>
      <vt:lpstr>COLOR BACKGROUNDS</vt:lpstr>
      <vt:lpstr>GRAY BACKGROUNDS</vt:lpstr>
      <vt:lpstr>CLOSING SLIDES</vt:lpstr>
      <vt:lpstr>Delivering and Managing  The Connected Enterprise</vt:lpstr>
      <vt:lpstr>PowerPoint Presentation</vt:lpstr>
      <vt:lpstr>ThinManager®</vt:lpstr>
      <vt:lpstr>Traditional Automation Network</vt:lpstr>
      <vt:lpstr>ThinManager Solution</vt:lpstr>
      <vt:lpstr>Why Customers Use ThinManager®</vt:lpstr>
      <vt:lpstr>ThinManager Demonstration</vt:lpstr>
      <vt:lpstr>ThinManager 11.x Release Summary</vt:lpstr>
      <vt:lpstr>VersaView® 5200</vt:lpstr>
      <vt:lpstr>Managed Thin Client Benefits – VV5200</vt:lpstr>
      <vt:lpstr>ThinManager V-FLEX Licensing Overview</vt:lpstr>
      <vt:lpstr>ThinManager V-FLEX Licensing Overview</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Confidential</dc:title>
  <dc:subject>Company Confidential</dc:subject>
  <dc:creator>Alexa Gentry</dc:creator>
  <cp:keywords>Company Confidential</cp:keywords>
  <dc:description>Company Confidential</dc:description>
  <cp:lastModifiedBy>Nicholas M. Putman</cp:lastModifiedBy>
  <cp:revision>4</cp:revision>
  <dcterms:created xsi:type="dcterms:W3CDTF">2019-08-01T20:10:39Z</dcterms:created>
  <dcterms:modified xsi:type="dcterms:W3CDTF">2020-01-28T17:36:45Z</dcterms:modified>
  <cp:category>Company Confidential</cp:category>
  <cp:contentStatus>Company Confidential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Company Confidential</vt:lpwstr>
  </property>
  <property fmtid="{D5CDD505-2E9C-101B-9397-08002B2CF9AE}" pid="3" name="Author">
    <vt:lpwstr>Rockwell Automation</vt:lpwstr>
  </property>
  <property fmtid="{D5CDD505-2E9C-101B-9397-08002B2CF9AE}" pid="4" name="ContentTypeId">
    <vt:lpwstr>0x010100CFE12E0AFC455944BEBCEB3B1128CE9E</vt:lpwstr>
  </property>
</Properties>
</file>